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"/>
  </p:notesMasterIdLst>
  <p:handoutMasterIdLst>
    <p:handoutMasterId r:id="rId5"/>
  </p:handoutMasterIdLst>
  <p:sldIdLst>
    <p:sldId id="657" r:id="rId2"/>
    <p:sldId id="656" r:id="rId3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タイトルなしのセクション" id="{612D8C6C-D098-4548-A878-2D1360EE4DC4}">
          <p14:sldIdLst>
            <p14:sldId id="657"/>
            <p14:sldId id="6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78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566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AF0CFE7A-0C12-D8DC-79D6-2103DBC099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625E79D-5DF3-0756-4133-82BDF82F94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BD7B2-4880-4303-827A-ABFF782AAEE0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F84F857-A673-5935-D3AE-530853AB77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D6EE804-209A-E2B2-2644-5AEA184BA1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B8D8A-AB30-4DEB-9E61-CC82AD84F0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33744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0C13A-66B4-440E-B4D6-D2682AE93BD1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C9FA4-C3AD-4D4F-82DE-6FA705C67E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23706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11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6"/>
          <p:cNvSpPr>
            <a:spLocks noChangeShapeType="1"/>
          </p:cNvSpPr>
          <p:nvPr userDrawn="1"/>
        </p:nvSpPr>
        <p:spPr bwMode="auto">
          <a:xfrm>
            <a:off x="71438" y="680027"/>
            <a:ext cx="8964612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582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62753E7-5B50-B0F1-D89A-D62DA8ECA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83" y="775895"/>
            <a:ext cx="3780231" cy="5843979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6430599-4547-0D19-7494-4C8FD2C72674}"/>
              </a:ext>
            </a:extLst>
          </p:cNvPr>
          <p:cNvSpPr/>
          <p:nvPr/>
        </p:nvSpPr>
        <p:spPr>
          <a:xfrm>
            <a:off x="62185" y="-118635"/>
            <a:ext cx="6572633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4800" b="1" dirty="0">
                <a:solidFill>
                  <a:srgbClr val="00B0F0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高校情報</a:t>
            </a:r>
            <a:r>
              <a:rPr lang="en-US" altLang="ja-JP" sz="4800" b="1" dirty="0">
                <a:solidFill>
                  <a:srgbClr val="00B0F0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Ⅰ</a:t>
            </a:r>
            <a:r>
              <a:rPr lang="ja-JP" altLang="en-US" sz="4800" b="1" dirty="0">
                <a:solidFill>
                  <a:srgbClr val="00B0F0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解説コース</a:t>
            </a:r>
            <a:endParaRPr lang="en-US" altLang="ja-JP" sz="4800" b="1" dirty="0">
              <a:solidFill>
                <a:srgbClr val="00B0F0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1026" name="Picture 2" descr="ビット？バイト？データ量の表し方">
            <a:extLst>
              <a:ext uri="{FF2B5EF4-FFF2-40B4-BE49-F238E27FC236}">
                <a16:creationId xmlns:a16="http://schemas.microsoft.com/office/drawing/2014/main" id="{4D77D377-6992-2850-DC82-450F17596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40" y="778766"/>
            <a:ext cx="3274407" cy="118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35BCED6-DE4F-644C-895F-6AE0C4F1822E}"/>
              </a:ext>
            </a:extLst>
          </p:cNvPr>
          <p:cNvSpPr txBox="1"/>
          <p:nvPr/>
        </p:nvSpPr>
        <p:spPr>
          <a:xfrm>
            <a:off x="4100809" y="1965170"/>
            <a:ext cx="2409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最小単位はビット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A3751B7-3526-00CE-6CEB-C2A80A86D24C}"/>
              </a:ext>
            </a:extLst>
          </p:cNvPr>
          <p:cNvSpPr txBox="1"/>
          <p:nvPr/>
        </p:nvSpPr>
        <p:spPr>
          <a:xfrm>
            <a:off x="4448114" y="2368289"/>
            <a:ext cx="400110" cy="552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1400" b="1" dirty="0"/>
              <a:t>ビット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8AB3C9A-54D5-75AE-1A18-83D67B25A636}"/>
              </a:ext>
            </a:extLst>
          </p:cNvPr>
          <p:cNvSpPr txBox="1"/>
          <p:nvPr/>
        </p:nvSpPr>
        <p:spPr>
          <a:xfrm>
            <a:off x="4981514" y="2387339"/>
            <a:ext cx="400110" cy="552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1400" b="1" dirty="0"/>
              <a:t>ビット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861E855-CF55-59B7-AF47-8F126823EAED}"/>
              </a:ext>
            </a:extLst>
          </p:cNvPr>
          <p:cNvSpPr txBox="1"/>
          <p:nvPr/>
        </p:nvSpPr>
        <p:spPr>
          <a:xfrm>
            <a:off x="5514914" y="2387339"/>
            <a:ext cx="400110" cy="552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1400" b="1" dirty="0"/>
              <a:t>ビット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D4172FB-D65A-34CF-37B8-124B5ECA905E}"/>
              </a:ext>
            </a:extLst>
          </p:cNvPr>
          <p:cNvSpPr txBox="1"/>
          <p:nvPr/>
        </p:nvSpPr>
        <p:spPr>
          <a:xfrm>
            <a:off x="6048314" y="2387339"/>
            <a:ext cx="400110" cy="552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1400" b="1" dirty="0"/>
              <a:t>ビット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85D2BC0-9404-255C-B587-6A2FA28EA182}"/>
              </a:ext>
            </a:extLst>
          </p:cNvPr>
          <p:cNvSpPr txBox="1"/>
          <p:nvPr/>
        </p:nvSpPr>
        <p:spPr>
          <a:xfrm>
            <a:off x="6581714" y="2387339"/>
            <a:ext cx="400110" cy="552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1400" b="1" dirty="0"/>
              <a:t>ビット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2BCAE89-563C-9F26-B06B-1197A7EA0DCC}"/>
              </a:ext>
            </a:extLst>
          </p:cNvPr>
          <p:cNvSpPr txBox="1"/>
          <p:nvPr/>
        </p:nvSpPr>
        <p:spPr>
          <a:xfrm>
            <a:off x="7115114" y="2387339"/>
            <a:ext cx="400110" cy="552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1400" b="1" dirty="0"/>
              <a:t>ビット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5699DB5-8A8E-6264-BC35-D26031E2F900}"/>
              </a:ext>
            </a:extLst>
          </p:cNvPr>
          <p:cNvSpPr txBox="1"/>
          <p:nvPr/>
        </p:nvSpPr>
        <p:spPr>
          <a:xfrm>
            <a:off x="7648514" y="2387339"/>
            <a:ext cx="400110" cy="552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1400" b="1" dirty="0"/>
              <a:t>ビット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D78CF84-AD7E-A25B-50A0-19A84BA02AC8}"/>
              </a:ext>
            </a:extLst>
          </p:cNvPr>
          <p:cNvSpPr txBox="1"/>
          <p:nvPr/>
        </p:nvSpPr>
        <p:spPr>
          <a:xfrm>
            <a:off x="8181914" y="2387339"/>
            <a:ext cx="400110" cy="552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1400" b="1" dirty="0"/>
              <a:t>ビット</a:t>
            </a:r>
          </a:p>
        </p:txBody>
      </p:sp>
      <p:sp>
        <p:nvSpPr>
          <p:cNvPr id="31" name="右中かっこ 30">
            <a:extLst>
              <a:ext uri="{FF2B5EF4-FFF2-40B4-BE49-F238E27FC236}">
                <a16:creationId xmlns:a16="http://schemas.microsoft.com/office/drawing/2014/main" id="{D5536EFB-51CE-F1F0-CDC7-0CE7F3E30069}"/>
              </a:ext>
            </a:extLst>
          </p:cNvPr>
          <p:cNvSpPr/>
          <p:nvPr/>
        </p:nvSpPr>
        <p:spPr>
          <a:xfrm rot="5400000" flipH="1">
            <a:off x="6365424" y="160368"/>
            <a:ext cx="349283" cy="4276388"/>
          </a:xfrm>
          <a:prstGeom prst="rightBrace">
            <a:avLst>
              <a:gd name="adj1" fmla="val 8333"/>
              <a:gd name="adj2" fmla="val 4933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400" b="1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440143C-4C1E-A87D-6387-F1E0157D7002}"/>
              </a:ext>
            </a:extLst>
          </p:cNvPr>
          <p:cNvSpPr txBox="1"/>
          <p:nvPr/>
        </p:nvSpPr>
        <p:spPr>
          <a:xfrm>
            <a:off x="6569498" y="1952688"/>
            <a:ext cx="1204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/>
              <a:t>１バイト</a:t>
            </a:r>
            <a:endParaRPr kumimoji="1" lang="ja-JP" altLang="en-US" sz="1400" b="1" dirty="0"/>
          </a:p>
        </p:txBody>
      </p:sp>
      <p:pic>
        <p:nvPicPr>
          <p:cNvPr id="35" name="図 34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3A002923-B05F-88A0-BA2E-89CB6D1F4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50" y="3217978"/>
            <a:ext cx="4883127" cy="301262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27424F-4AF5-CDA6-BE4C-73AA928443F8}"/>
              </a:ext>
            </a:extLst>
          </p:cNvPr>
          <p:cNvSpPr txBox="1"/>
          <p:nvPr/>
        </p:nvSpPr>
        <p:spPr>
          <a:xfrm>
            <a:off x="4267673" y="6324182"/>
            <a:ext cx="32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●１０００倍ごとに言い方がある</a:t>
            </a:r>
          </a:p>
        </p:txBody>
      </p:sp>
    </p:spTree>
    <p:extLst>
      <p:ext uri="{BB962C8B-B14F-4D97-AF65-F5344CB8AC3E}">
        <p14:creationId xmlns:p14="http://schemas.microsoft.com/office/powerpoint/2010/main" val="3972572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62185" y="-118635"/>
            <a:ext cx="6572633" cy="83099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4800" b="1" dirty="0">
                <a:solidFill>
                  <a:srgbClr val="00B0F0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高校情報</a:t>
            </a:r>
            <a:r>
              <a:rPr lang="en-US" altLang="ja-JP" sz="4800" b="1" dirty="0">
                <a:solidFill>
                  <a:srgbClr val="00B0F0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Ⅰ</a:t>
            </a:r>
            <a:r>
              <a:rPr lang="ja-JP" altLang="en-US" sz="4800" b="1" dirty="0">
                <a:solidFill>
                  <a:srgbClr val="00B0F0"/>
                </a:solidFill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　解説コース</a:t>
            </a:r>
            <a:endParaRPr lang="en-US" altLang="ja-JP" sz="4800" b="1" dirty="0">
              <a:solidFill>
                <a:srgbClr val="00B0F0"/>
              </a:solidFill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3DC152F-C19A-0A0F-52A6-2CE05D618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64" y="765196"/>
            <a:ext cx="4993689" cy="6858000"/>
          </a:xfrm>
          <a:prstGeom prst="rect">
            <a:avLst/>
          </a:prstGeom>
        </p:spPr>
      </p:pic>
      <p:pic>
        <p:nvPicPr>
          <p:cNvPr id="1027" name="Picture 3" descr="トリビアイラスト｜無料イラスト・フリー素材なら「イラストAC」">
            <a:extLst>
              <a:ext uri="{FF2B5EF4-FFF2-40B4-BE49-F238E27FC236}">
                <a16:creationId xmlns:a16="http://schemas.microsoft.com/office/drawing/2014/main" id="{DAD07D39-57A1-B7BC-82C6-A7197600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61" y="3436194"/>
            <a:ext cx="1504913" cy="112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8DE5B39-8196-3489-4E26-D631FD7B856F}"/>
              </a:ext>
            </a:extLst>
          </p:cNvPr>
          <p:cNvSpPr txBox="1"/>
          <p:nvPr/>
        </p:nvSpPr>
        <p:spPr>
          <a:xfrm>
            <a:off x="5479742" y="3565506"/>
            <a:ext cx="38507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</a:t>
            </a:r>
            <a:r>
              <a:rPr lang="en-US" altLang="ja-JP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Google</a:t>
            </a:r>
            <a:r>
              <a:rPr lang="ja-JP" altLang="en-US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（グーグル）」という名前は、</a:t>
            </a:r>
            <a:endParaRPr lang="en-US" altLang="ja-JP" sz="1400" dirty="0">
              <a:solidFill>
                <a:srgbClr val="00B0F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</a:t>
            </a:r>
            <a:r>
              <a:rPr lang="en-US" altLang="ja-JP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googol</a:t>
            </a:r>
            <a:r>
              <a:rPr lang="ja-JP" altLang="en-US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（グーゴル）」という数学用語</a:t>
            </a:r>
            <a:endParaRPr lang="en-US" altLang="ja-JP" sz="1400" dirty="0">
              <a:solidFill>
                <a:srgbClr val="00B0F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</a:t>
            </a:r>
            <a:r>
              <a:rPr lang="en-US" altLang="ja-JP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</a:t>
            </a:r>
            <a:r>
              <a:rPr lang="ja-JP" altLang="en-US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の後に</a:t>
            </a:r>
            <a:r>
              <a:rPr lang="en-US" altLang="ja-JP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0</a:t>
            </a:r>
            <a:r>
              <a:rPr lang="ja-JP" altLang="en-US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が</a:t>
            </a:r>
            <a:r>
              <a:rPr lang="en-US" altLang="ja-JP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100</a:t>
            </a:r>
            <a:r>
              <a:rPr lang="ja-JP" altLang="en-US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個続く巨大な数：</a:t>
            </a:r>
            <a:r>
              <a:rPr lang="en-US" altLang="ja-JP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10</a:t>
            </a:r>
            <a:r>
              <a:rPr lang="ja-JP" altLang="en-US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</a:t>
            </a:r>
            <a:r>
              <a:rPr lang="en-US" altLang="ja-JP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100</a:t>
            </a:r>
            <a:r>
              <a:rPr lang="ja-JP" altLang="en-US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乗）</a:t>
            </a:r>
            <a:endParaRPr lang="en-US" altLang="ja-JP" sz="1400" dirty="0">
              <a:solidFill>
                <a:srgbClr val="00B0F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14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に由来しています。</a:t>
            </a:r>
            <a:endParaRPr kumimoji="1" lang="ja-JP" altLang="en-US" sz="1400" dirty="0">
              <a:solidFill>
                <a:srgbClr val="00B0F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BC486DD-A1D3-902E-6F3D-B217B2BBD093}"/>
              </a:ext>
            </a:extLst>
          </p:cNvPr>
          <p:cNvSpPr txBox="1"/>
          <p:nvPr/>
        </p:nvSpPr>
        <p:spPr>
          <a:xfrm>
            <a:off x="4356317" y="4609654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●情報（データ）の単位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9FD4A33-5D24-37E2-7354-02A27F328828}"/>
              </a:ext>
            </a:extLst>
          </p:cNvPr>
          <p:cNvSpPr txBox="1"/>
          <p:nvPr/>
        </p:nvSpPr>
        <p:spPr>
          <a:xfrm>
            <a:off x="4572000" y="4993190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ビット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17DE4BE-90D5-6CDA-FD91-262480C976BF}"/>
              </a:ext>
            </a:extLst>
          </p:cNvPr>
          <p:cNvSpPr txBox="1"/>
          <p:nvPr/>
        </p:nvSpPr>
        <p:spPr>
          <a:xfrm>
            <a:off x="5479742" y="4993190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０または１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BF14752-C4EC-072E-C811-4CF6D4849B19}"/>
              </a:ext>
            </a:extLst>
          </p:cNvPr>
          <p:cNvSpPr txBox="1"/>
          <p:nvPr/>
        </p:nvSpPr>
        <p:spPr>
          <a:xfrm>
            <a:off x="4554359" y="537264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バイト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299F83B-A07E-E817-6441-94990C846F74}"/>
              </a:ext>
            </a:extLst>
          </p:cNvPr>
          <p:cNvSpPr txBox="1"/>
          <p:nvPr/>
        </p:nvSpPr>
        <p:spPr>
          <a:xfrm>
            <a:off x="5489986" y="5372641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８ビット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4BFE20F-6C76-56F3-6621-13FF65F67932}"/>
              </a:ext>
            </a:extLst>
          </p:cNvPr>
          <p:cNvSpPr txBox="1"/>
          <p:nvPr/>
        </p:nvSpPr>
        <p:spPr>
          <a:xfrm>
            <a:off x="4467225" y="5714512"/>
            <a:ext cx="421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B0F0"/>
                </a:solidFill>
              </a:rPr>
              <a:t>コンピュータは、２進数しか理解できない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0EA4906-7E3A-DB0F-F2D7-39BA7A7E7B10}"/>
              </a:ext>
            </a:extLst>
          </p:cNvPr>
          <p:cNvSpPr txBox="1"/>
          <p:nvPr/>
        </p:nvSpPr>
        <p:spPr>
          <a:xfrm>
            <a:off x="4486275" y="6066502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→　なんでも２倍、２倍に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EDB586F-F707-B658-E259-CE7B72530661}"/>
              </a:ext>
            </a:extLst>
          </p:cNvPr>
          <p:cNvSpPr txBox="1"/>
          <p:nvPr/>
        </p:nvSpPr>
        <p:spPr>
          <a:xfrm>
            <a:off x="4556244" y="6488668"/>
            <a:ext cx="29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１６</a:t>
            </a:r>
            <a:r>
              <a:rPr lang="en-US" altLang="ja-JP" dirty="0"/>
              <a:t>G</a:t>
            </a:r>
            <a:r>
              <a:rPr lang="ja-JP" altLang="en-US" dirty="0"/>
              <a:t>　→　３２</a:t>
            </a:r>
            <a:r>
              <a:rPr lang="en-US" altLang="ja-JP" dirty="0"/>
              <a:t>G</a:t>
            </a:r>
            <a:r>
              <a:rPr lang="ja-JP" altLang="en-US" dirty="0"/>
              <a:t>　→　６４</a:t>
            </a:r>
            <a:r>
              <a:rPr lang="en-US" altLang="ja-JP" dirty="0"/>
              <a:t>G</a:t>
            </a:r>
            <a:r>
              <a:rPr lang="ja-JP" altLang="en-US" dirty="0"/>
              <a:t>　→</a:t>
            </a:r>
            <a:endParaRPr kumimoji="1" lang="ja-JP" altLang="en-US" dirty="0"/>
          </a:p>
        </p:txBody>
      </p:sp>
      <p:pic>
        <p:nvPicPr>
          <p:cNvPr id="6" name="図 5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597D92D4-6D5D-C7ED-7F0C-4C952E1A5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17" y="841674"/>
            <a:ext cx="3994083" cy="263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95449"/>
      </p:ext>
    </p:extLst>
  </p:cSld>
  <p:clrMapOvr>
    <a:masterClrMapping/>
  </p:clrMapOvr>
</p:sld>
</file>

<file path=ppt/theme/theme1.xml><?xml version="1.0" encoding="utf-8"?>
<a:theme xmlns:a="http://schemas.openxmlformats.org/drawingml/2006/main" name="9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3912</TotalTime>
  <Words>109</Words>
  <Application>Microsoft Office PowerPoint</Application>
  <PresentationFormat>画面に合わせる (4:3)</PresentationFormat>
  <Paragraphs>25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BIZ UDP明朝 Medium</vt:lpstr>
      <vt:lpstr>HGP創英角ﾎﾟｯﾌﾟ体</vt:lpstr>
      <vt:lpstr>游ゴシック</vt:lpstr>
      <vt:lpstr>Arial</vt:lpstr>
      <vt:lpstr>Calibri</vt:lpstr>
      <vt:lpstr>9_Office ​​テーマ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パナソニック西門真地区再開発 新橋波ﾌﾟﾛｼﾞｪｸﾄの取り組みとご協力のお願い</dc:title>
  <dc:creator>青山 光洋</dc:creator>
  <cp:lastModifiedBy>koji iwamoto</cp:lastModifiedBy>
  <cp:revision>418</cp:revision>
  <cp:lastPrinted>2020-03-02T01:11:51Z</cp:lastPrinted>
  <dcterms:created xsi:type="dcterms:W3CDTF">2020-02-25T06:31:41Z</dcterms:created>
  <dcterms:modified xsi:type="dcterms:W3CDTF">2026-01-22T04:55:18Z</dcterms:modified>
</cp:coreProperties>
</file>