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4" r:id="rId2"/>
    <p:sldId id="665" r:id="rId3"/>
    <p:sldId id="675" r:id="rId4"/>
    <p:sldId id="365" r:id="rId5"/>
    <p:sldId id="356" r:id="rId6"/>
    <p:sldId id="259" r:id="rId7"/>
    <p:sldId id="261" r:id="rId8"/>
    <p:sldId id="260" r:id="rId9"/>
    <p:sldId id="265" r:id="rId10"/>
    <p:sldId id="671" r:id="rId11"/>
    <p:sldId id="284" r:id="rId12"/>
  </p:sldIdLst>
  <p:sldSz cx="9144000" cy="6858000" type="screen4x3"/>
  <p:notesSz cx="7100888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8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24EB91E-2F04-4921-A8C6-92F5407615E8}" type="datetimeFigureOut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5338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89" y="4924643"/>
            <a:ext cx="5680710" cy="402925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FFBFB3-D323-4D32-88AF-C37DC04CD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22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5338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C11A8-8FC4-409E-9A2D-62E479F40C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0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773E-4B38-4C69-B3A7-E6E0FDE14D08}" type="datetime1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29155"/>
            <a:ext cx="30861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1657"/>
            <a:ext cx="658468" cy="365125"/>
          </a:xfrm>
        </p:spPr>
        <p:txBody>
          <a:bodyPr/>
          <a:lstStyle/>
          <a:p>
            <a:r>
              <a:rPr kumimoji="1" lang="en-US" altLang="ja-JP" dirty="0"/>
              <a:t>- </a:t>
            </a:r>
            <a:fld id="{5EF24482-1193-4C28-9A66-95591FC55DC6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-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2DB320-259F-D27B-A999-670BD5BE1DDA}"/>
              </a:ext>
            </a:extLst>
          </p:cNvPr>
          <p:cNvSpPr txBox="1"/>
          <p:nvPr userDrawn="1"/>
        </p:nvSpPr>
        <p:spPr>
          <a:xfrm>
            <a:off x="2948862" y="176879"/>
            <a:ext cx="6251018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地域自治</a:t>
            </a: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協議会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sz="44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27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EE2-80FB-41CF-9C1F-7A2A69C3EEBB}" type="datetime1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2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1C0-047A-4B03-B5C5-D7E18EF374BF}" type="datetime1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76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727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227-B803-46E1-8B71-9EBB1F9E5673}" type="datetime1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8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FE55-1B06-4988-83A2-4706B68A7F6E}" type="datetime1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27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E754-F134-4952-A8A2-CAB22203A837}" type="datetime1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70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A286-C4DF-43BD-9A31-BAFBB46A3718}" type="datetime1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9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596-26A3-4ED3-A34F-B145EBCF5157}" type="datetime1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8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5A7D-3021-400A-9098-28F606F02FAC}" type="datetime1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3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1A52-DAF2-4767-A7A1-4492E0E8E110}" type="datetime1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11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330-1351-407C-93BC-263C0B48E245}" type="datetime1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7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E182-554A-464F-8C81-C3B217C14473}" type="datetime1">
              <a:rPr kumimoji="1" lang="ja-JP" altLang="en-US" smtClean="0"/>
              <a:t>2025/12/20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木製テーブルの上に置かれたフルーツ&#10;&#10;AI 生成コンテンツは誤りを含む可能性があります。">
            <a:extLst>
              <a:ext uri="{FF2B5EF4-FFF2-40B4-BE49-F238E27FC236}">
                <a16:creationId xmlns:a16="http://schemas.microsoft.com/office/drawing/2014/main" id="{D5104CB9-3058-AF40-48F4-C1B78DD0C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8" y="664818"/>
            <a:ext cx="8439150" cy="5613922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83C603-CCD0-4C1C-857E-EDCA4B60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91048" y="6381941"/>
            <a:ext cx="33741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２０２６年 </a:t>
            </a:r>
            <a:r>
              <a:rPr lang="en-US" altLang="ja-JP" sz="2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2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月２１日（水）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9696" y="5350782"/>
            <a:ext cx="850316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スマホ・パソコン教室  １月度</a:t>
            </a:r>
            <a:r>
              <a:rPr lang="ja-JP" altLang="en-US" sz="495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</a:t>
            </a:r>
            <a:endParaRPr lang="ja-JP" altLang="en-US" sz="4500" dirty="0">
              <a:solidFill>
                <a:schemeClr val="accent6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00D7D2A-B14A-48DD-EBC2-D2AC7CE4B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681" y="785273"/>
            <a:ext cx="1742638" cy="180132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DFD3A1D-D376-2AD2-D477-2B131EAF0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70" y="3429000"/>
            <a:ext cx="1958009" cy="195800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E56286-FB05-F620-1651-BD864FEB4675}"/>
              </a:ext>
            </a:extLst>
          </p:cNvPr>
          <p:cNvSpPr txBox="1"/>
          <p:nvPr/>
        </p:nvSpPr>
        <p:spPr>
          <a:xfrm>
            <a:off x="245327" y="5382631"/>
            <a:ext cx="861989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スマホ・パソコン教室　</a:t>
            </a:r>
            <a:r>
              <a:rPr lang="en-US" altLang="ja-JP" sz="495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495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月度　　　　　</a:t>
            </a:r>
            <a:endParaRPr lang="ja-JP" altLang="en-US" sz="45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18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456698" y="1862899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ラインもろもろ</a:t>
            </a:r>
            <a:endParaRPr lang="en-US" altLang="ja-JP" sz="4313" b="1" dirty="0">
              <a:solidFill>
                <a:srgbClr val="FF99FF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質問コーナー</a:t>
            </a:r>
          </a:p>
        </p:txBody>
      </p:sp>
    </p:spTree>
    <p:extLst>
      <p:ext uri="{BB962C8B-B14F-4D97-AF65-F5344CB8AC3E}">
        <p14:creationId xmlns:p14="http://schemas.microsoft.com/office/powerpoint/2010/main" val="41618090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019377" y="2812826"/>
            <a:ext cx="5246127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今日はここまで</a:t>
            </a:r>
          </a:p>
        </p:txBody>
      </p:sp>
    </p:spTree>
    <p:extLst>
      <p:ext uri="{BB962C8B-B14F-4D97-AF65-F5344CB8AC3E}">
        <p14:creationId xmlns:p14="http://schemas.microsoft.com/office/powerpoint/2010/main" val="2711727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C3F113-F250-33C4-9118-E233B069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 descr="QR コード&#10;&#10;自動的に生成された説明">
            <a:extLst>
              <a:ext uri="{FF2B5EF4-FFF2-40B4-BE49-F238E27FC236}">
                <a16:creationId xmlns:a16="http://schemas.microsoft.com/office/drawing/2014/main" id="{7AB9E655-FE58-4E68-716A-DCEA25E87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395413"/>
            <a:ext cx="5143500" cy="51435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8ED4EA-DA7B-0F5F-92AB-7B3A03EEB74D}"/>
              </a:ext>
            </a:extLst>
          </p:cNvPr>
          <p:cNvSpPr txBox="1"/>
          <p:nvPr/>
        </p:nvSpPr>
        <p:spPr>
          <a:xfrm>
            <a:off x="234175" y="319087"/>
            <a:ext cx="6468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公式ライン　</a:t>
            </a:r>
            <a:r>
              <a:rPr kumimoji="1" lang="en-US" altLang="ja-JP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ICT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教室　を始めました。</a:t>
            </a:r>
          </a:p>
        </p:txBody>
      </p:sp>
    </p:spTree>
    <p:extLst>
      <p:ext uri="{BB962C8B-B14F-4D97-AF65-F5344CB8AC3E}">
        <p14:creationId xmlns:p14="http://schemas.microsoft.com/office/powerpoint/2010/main" val="112740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11649B-1E2D-48C1-B7FB-2FF0433FF103}"/>
              </a:ext>
            </a:extLst>
          </p:cNvPr>
          <p:cNvSpPr txBox="1"/>
          <p:nvPr/>
        </p:nvSpPr>
        <p:spPr>
          <a:xfrm>
            <a:off x="156918" y="454192"/>
            <a:ext cx="74600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ja-JP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学園南地区社会福祉協議会</a:t>
            </a:r>
            <a:r>
              <a:rPr lang="ja-JP" altLang="en-US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endParaRPr lang="en-US" altLang="ja-JP" sz="6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パソコン教室　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毎月第３水曜　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at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集会室　</a:t>
            </a:r>
            <a:endParaRPr lang="ja-JP" altLang="en-US" sz="2400" b="1" dirty="0">
              <a:solidFill>
                <a:schemeClr val="accent2">
                  <a:lumMod val="75000"/>
                </a:schemeClr>
              </a:solidFill>
              <a:latin typeface="AR P悠々ｺﾞｼｯｸ体E04" panose="040B0900000000000000" pitchFamily="50" charset="-128"/>
              <a:ea typeface="AR P悠々ｺﾞｼｯｸ体E04" panose="04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3B32E0-E87C-4C9E-85A2-EA7C6B4B17BD}"/>
              </a:ext>
            </a:extLst>
          </p:cNvPr>
          <p:cNvSpPr txBox="1"/>
          <p:nvPr/>
        </p:nvSpPr>
        <p:spPr>
          <a:xfrm>
            <a:off x="557407" y="2384648"/>
            <a:ext cx="38202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１部（</a:t>
            </a:r>
            <a:r>
              <a:rPr lang="en-US" altLang="ja-JP" sz="2100" b="1" dirty="0"/>
              <a:t>13:30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14:00)</a:t>
            </a:r>
            <a:r>
              <a:rPr lang="ja-JP" altLang="en-US" sz="2100" b="1" dirty="0"/>
              <a:t>　</a:t>
            </a:r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　　ﾜﾝﾎﾟｲﾝﾄﾚｯｽﾝ（安心安全）</a:t>
            </a:r>
            <a:endParaRPr lang="en-US" altLang="ja-JP" sz="2100" b="1" dirty="0"/>
          </a:p>
          <a:p>
            <a:r>
              <a:rPr lang="ja-JP" altLang="en-US" sz="2100" b="1" dirty="0"/>
              <a:t>        </a:t>
            </a:r>
            <a:r>
              <a:rPr lang="ja-JP" altLang="en-US" sz="2100" b="1" dirty="0">
                <a:solidFill>
                  <a:srgbClr val="FF0000"/>
                </a:solidFill>
              </a:rPr>
              <a:t>ﾄﾋﾟｯｸｽ（情報１）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endParaRPr lang="en-US" altLang="ja-JP" sz="21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6F7CA1-0BDE-45D0-8A12-5FBCB64A31B2}"/>
              </a:ext>
            </a:extLst>
          </p:cNvPr>
          <p:cNvSpPr txBox="1"/>
          <p:nvPr/>
        </p:nvSpPr>
        <p:spPr>
          <a:xfrm>
            <a:off x="931101" y="4270022"/>
            <a:ext cx="3390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>
                <a:solidFill>
                  <a:srgbClr val="00B0F0"/>
                </a:solidFill>
              </a:rPr>
              <a:t>休憩（</a:t>
            </a:r>
            <a:r>
              <a:rPr lang="en-US" altLang="ja-JP" sz="2100" b="1" dirty="0">
                <a:solidFill>
                  <a:srgbClr val="00B0F0"/>
                </a:solidFill>
              </a:rPr>
              <a:t>14:45</a:t>
            </a:r>
            <a:r>
              <a:rPr lang="ja-JP" altLang="en-US" sz="2100" b="1" dirty="0">
                <a:solidFill>
                  <a:srgbClr val="00B0F0"/>
                </a:solidFill>
              </a:rPr>
              <a:t>～</a:t>
            </a:r>
            <a:r>
              <a:rPr lang="en-US" altLang="ja-JP" sz="2100" b="1" dirty="0">
                <a:solidFill>
                  <a:srgbClr val="00B0F0"/>
                </a:solidFill>
              </a:rPr>
              <a:t>15:00)</a:t>
            </a:r>
            <a:r>
              <a:rPr lang="ja-JP" altLang="en-US" sz="2100" b="1" dirty="0">
                <a:solidFill>
                  <a:srgbClr val="00B0F0"/>
                </a:solidFill>
              </a:rPr>
              <a:t>　　　</a:t>
            </a:r>
            <a:endParaRPr lang="en-US" altLang="ja-JP" sz="2100" b="1" dirty="0">
              <a:solidFill>
                <a:srgbClr val="00B0F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DC88A9D-1ADC-4A34-BC3E-EB8C257BC8C2}"/>
              </a:ext>
            </a:extLst>
          </p:cNvPr>
          <p:cNvSpPr txBox="1"/>
          <p:nvPr/>
        </p:nvSpPr>
        <p:spPr>
          <a:xfrm>
            <a:off x="596172" y="4859853"/>
            <a:ext cx="3390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３部（</a:t>
            </a:r>
            <a:r>
              <a:rPr lang="en-US" altLang="ja-JP" sz="2100" b="1" dirty="0"/>
              <a:t>15:00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16:00)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課題演習</a:t>
            </a:r>
            <a:endParaRPr lang="en-US" altLang="ja-JP" sz="21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37B026-CF92-460E-BC00-C445CEC5D2B0}"/>
              </a:ext>
            </a:extLst>
          </p:cNvPr>
          <p:cNvSpPr txBox="1"/>
          <p:nvPr/>
        </p:nvSpPr>
        <p:spPr>
          <a:xfrm>
            <a:off x="570524" y="3531358"/>
            <a:ext cx="3390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２部（</a:t>
            </a:r>
            <a:r>
              <a:rPr lang="en-US" altLang="ja-JP" sz="2100" b="1" dirty="0"/>
              <a:t>14:00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14:45)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スマホ・ライン復習</a:t>
            </a:r>
            <a:endParaRPr lang="en-US" altLang="ja-JP" sz="2100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5C6115D-6A82-4F2B-9A2A-D03FC923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693C8E-C8C3-4F3E-B616-63832C3CD81A}"/>
              </a:ext>
            </a:extLst>
          </p:cNvPr>
          <p:cNvSpPr txBox="1"/>
          <p:nvPr/>
        </p:nvSpPr>
        <p:spPr>
          <a:xfrm>
            <a:off x="536502" y="1535366"/>
            <a:ext cx="7497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★まず、今月の資料を</a:t>
            </a:r>
            <a:r>
              <a:rPr kumimoji="1" lang="en-US" altLang="ja-JP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ICT</a:t>
            </a:r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教室サイトからダウンロードしよう！</a:t>
            </a:r>
            <a:endParaRPr kumimoji="1" lang="en-US" altLang="ja-JP" sz="2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右大かっこ 4">
            <a:extLst>
              <a:ext uri="{FF2B5EF4-FFF2-40B4-BE49-F238E27FC236}">
                <a16:creationId xmlns:a16="http://schemas.microsoft.com/office/drawing/2014/main" id="{0496D234-8415-A308-F43A-C1C9D9384DC0}"/>
              </a:ext>
            </a:extLst>
          </p:cNvPr>
          <p:cNvSpPr/>
          <p:nvPr/>
        </p:nvSpPr>
        <p:spPr>
          <a:xfrm>
            <a:off x="4735087" y="2384648"/>
            <a:ext cx="212592" cy="1810866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C11118-4924-F2F8-7FE2-4494938C391D}"/>
              </a:ext>
            </a:extLst>
          </p:cNvPr>
          <p:cNvSpPr txBox="1"/>
          <p:nvPr/>
        </p:nvSpPr>
        <p:spPr>
          <a:xfrm>
            <a:off x="5037499" y="2889962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スマホのみの方は</a:t>
            </a:r>
            <a:endParaRPr lang="en-US" altLang="ja-JP" sz="2100" b="1" dirty="0"/>
          </a:p>
          <a:p>
            <a:r>
              <a:rPr lang="ja-JP" altLang="en-US" sz="2100" b="1" dirty="0"/>
              <a:t>ここまでです。</a:t>
            </a:r>
            <a:endParaRPr lang="en-US" altLang="ja-JP" sz="21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E4562F-757B-CEAE-DFB1-F260E2FA2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84" y="4011421"/>
            <a:ext cx="2045578" cy="21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7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42789-21D1-4820-BAA0-04EB5E7E62B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8888" y="887317"/>
            <a:ext cx="7636952" cy="679363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スマホ・</a:t>
            </a:r>
            <a:r>
              <a:rPr lang="en-US" altLang="ja-JP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Windows</a:t>
            </a:r>
            <a:r>
              <a:rPr kumimoji="1" lang="ja-JP" altLang="en-US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C4E261-98BD-4BD5-A53F-207C052D3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504" y="2485121"/>
            <a:ext cx="7808495" cy="1014528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</a:t>
            </a:r>
            <a:endParaRPr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・</a:t>
            </a:r>
            <a:r>
              <a:rPr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、２、３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月は</a:t>
            </a:r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全体復習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の月です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b="1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いろいろやってみましょう</a:t>
            </a:r>
            <a:endParaRPr lang="en-US" altLang="ja-JP" b="1" dirty="0">
              <a:solidFill>
                <a:srgbClr val="FFC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744845" y="2440727"/>
            <a:ext cx="7358170" cy="15292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384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正方形/長方形 3"/>
          <p:cNvGrpSpPr/>
          <p:nvPr/>
        </p:nvGrpSpPr>
        <p:grpSpPr>
          <a:xfrm>
            <a:off x="423412" y="888529"/>
            <a:ext cx="5518628" cy="1578466"/>
            <a:chOff x="0" y="-154567"/>
            <a:chExt cx="14716341" cy="4209241"/>
          </a:xfrm>
        </p:grpSpPr>
        <p:sp>
          <p:nvSpPr>
            <p:cNvPr id="174" name="四角形"/>
            <p:cNvSpPr/>
            <p:nvPr/>
          </p:nvSpPr>
          <p:spPr>
            <a:xfrm>
              <a:off x="0" y="5028"/>
              <a:ext cx="14716341" cy="4049646"/>
            </a:xfrm>
            <a:prstGeom prst="rect">
              <a:avLst/>
            </a:prstGeom>
            <a:noFill/>
            <a:ln w="762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/>
            </a:p>
          </p:txBody>
        </p:sp>
        <p:sp>
          <p:nvSpPr>
            <p:cNvPr id="175" name="グーグルマップを使ってみよう"/>
            <p:cNvSpPr txBox="1"/>
            <p:nvPr/>
          </p:nvSpPr>
          <p:spPr>
            <a:xfrm>
              <a:off x="38101" y="-154567"/>
              <a:ext cx="14640141" cy="3401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5300">
                  <a:solidFill>
                    <a:srgbClr val="E22400"/>
                  </a:solidFill>
                </a:defRPr>
              </a:pPr>
              <a:r>
                <a:rPr lang="ja-JP" altLang="en-US" sz="1988" dirty="0"/>
                <a:t>　</a:t>
              </a:r>
              <a:r>
                <a:rPr lang="ja-JP" altLang="en-US" sz="1988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そもそもスマホって？</a:t>
              </a:r>
              <a:endParaRPr sz="1988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</p:txBody>
        </p:sp>
      </p:grpSp>
      <p:sp>
        <p:nvSpPr>
          <p:cNvPr id="177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107449" y="426274"/>
            <a:ext cx="7631734" cy="509523"/>
          </a:xfrm>
          <a:prstGeom prst="rect">
            <a:avLst/>
          </a:prstGeom>
        </p:spPr>
        <p:txBody>
          <a:bodyPr vert="horz" lIns="34289" tIns="34289" rIns="34289" bIns="34289" rtlCol="0" anchor="ctr">
            <a:noAutofit/>
          </a:bodyPr>
          <a:lstStyle>
            <a:lvl1pPr defTabSz="1810511">
              <a:lnSpc>
                <a:spcPct val="90000"/>
              </a:lnSpc>
              <a:defRPr sz="7700" spc="0">
                <a:solidFill>
                  <a:srgbClr val="00B05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lvl1pPr>
          </a:lstStyle>
          <a:p>
            <a:r>
              <a:rPr sz="4000" dirty="0"/>
              <a:t>Windows/</a:t>
            </a:r>
            <a:r>
              <a:rPr sz="4000" dirty="0" err="1"/>
              <a:t>スマホ編</a:t>
            </a:r>
            <a:r>
              <a:rPr sz="4000" dirty="0"/>
              <a:t>　</a:t>
            </a:r>
            <a:r>
              <a:rPr sz="4000" dirty="0" err="1"/>
              <a:t>本日の作業</a:t>
            </a:r>
            <a:endParaRPr sz="4000" dirty="0"/>
          </a:p>
        </p:txBody>
      </p:sp>
      <p:sp>
        <p:nvSpPr>
          <p:cNvPr id="178" name="字幕 2"/>
          <p:cNvSpPr txBox="1">
            <a:spLocks noGrp="1"/>
          </p:cNvSpPr>
          <p:nvPr>
            <p:ph type="body" sz="quarter" idx="1"/>
          </p:nvPr>
        </p:nvSpPr>
        <p:spPr>
          <a:xfrm>
            <a:off x="681864" y="1533980"/>
            <a:ext cx="5856371" cy="76089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dirty="0" err="1"/>
              <a:t>ゴール</a:t>
            </a:r>
            <a:r>
              <a:rPr dirty="0"/>
              <a:t>：</a:t>
            </a:r>
          </a:p>
          <a:p>
            <a:pPr algn="l">
              <a:defRPr b="1">
                <a:solidFill>
                  <a:srgbClr val="FF000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dirty="0"/>
              <a:t>　</a:t>
            </a:r>
            <a:r>
              <a:rPr lang="ja-JP" altLang="en-US" dirty="0"/>
              <a:t>いまさら聞けないことを聞く！</a:t>
            </a:r>
            <a:endParaRPr dirty="0"/>
          </a:p>
        </p:txBody>
      </p:sp>
      <p:sp>
        <p:nvSpPr>
          <p:cNvPr id="183" name="テキスト ボックス 28"/>
          <p:cNvSpPr txBox="1"/>
          <p:nvPr/>
        </p:nvSpPr>
        <p:spPr>
          <a:xfrm>
            <a:off x="185950" y="2720429"/>
            <a:ext cx="3659974" cy="50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914400">
              <a:defRPr sz="5600">
                <a:solidFill>
                  <a:srgbClr val="4472C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ja-JP" altLang="en-US" sz="2800" b="1" dirty="0"/>
              <a:t>スマホの種類は２種類</a:t>
            </a:r>
            <a:endParaRPr sz="2800" b="1" dirty="0"/>
          </a:p>
        </p:txBody>
      </p:sp>
      <p:sp>
        <p:nvSpPr>
          <p:cNvPr id="12" name="テキスト ボックス 16"/>
          <p:cNvSpPr txBox="1"/>
          <p:nvPr/>
        </p:nvSpPr>
        <p:spPr>
          <a:xfrm>
            <a:off x="423412" y="4432584"/>
            <a:ext cx="2741454" cy="43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ja-JP" altLang="en-US" sz="2400" b="1" dirty="0"/>
              <a:t>アイホン（</a:t>
            </a:r>
            <a:r>
              <a:rPr lang="en-US" altLang="ja-JP" sz="2400" b="1" dirty="0"/>
              <a:t>Apple</a:t>
            </a:r>
            <a:r>
              <a:rPr lang="ja-JP" altLang="en-US" sz="2400" b="1" dirty="0"/>
              <a:t>）</a:t>
            </a:r>
            <a:r>
              <a:rPr lang="en-US" sz="2400" b="1" dirty="0"/>
              <a:t>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A23BC4B-3C0E-C681-270A-8F59373EC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75" y="3293815"/>
            <a:ext cx="1071724" cy="1071724"/>
          </a:xfrm>
          <a:prstGeom prst="rect">
            <a:avLst/>
          </a:prstGeom>
        </p:spPr>
      </p:pic>
      <p:pic>
        <p:nvPicPr>
          <p:cNvPr id="3" name="図 2" descr="白いバックグラウンドの前に並んでいる&#10;&#10;中程度の精度で自動的に生成された説明">
            <a:extLst>
              <a:ext uri="{FF2B5EF4-FFF2-40B4-BE49-F238E27FC236}">
                <a16:creationId xmlns:a16="http://schemas.microsoft.com/office/drawing/2014/main" id="{3ED5ABC0-62AC-CDEA-0178-09804BB3B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73" y="3977161"/>
            <a:ext cx="1572063" cy="1177530"/>
          </a:xfrm>
          <a:prstGeom prst="rect">
            <a:avLst/>
          </a:prstGeom>
        </p:spPr>
      </p:pic>
      <p:sp>
        <p:nvSpPr>
          <p:cNvPr id="5" name="テキスト ボックス 16">
            <a:extLst>
              <a:ext uri="{FF2B5EF4-FFF2-40B4-BE49-F238E27FC236}">
                <a16:creationId xmlns:a16="http://schemas.microsoft.com/office/drawing/2014/main" id="{ADB811A3-529A-F5E2-0376-79518747B8AF}"/>
              </a:ext>
            </a:extLst>
          </p:cNvPr>
          <p:cNvSpPr txBox="1"/>
          <p:nvPr/>
        </p:nvSpPr>
        <p:spPr>
          <a:xfrm>
            <a:off x="4572000" y="3398168"/>
            <a:ext cx="3231973" cy="43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ja-JP" altLang="en-US" sz="2400" b="1" dirty="0"/>
              <a:t>アンドロイド（各社）</a:t>
            </a:r>
            <a:r>
              <a:rPr sz="2400" b="1" dirty="0"/>
              <a:t> </a:t>
            </a:r>
          </a:p>
        </p:txBody>
      </p:sp>
      <p:sp>
        <p:nvSpPr>
          <p:cNvPr id="6" name="テキスト ボックス 16">
            <a:extLst>
              <a:ext uri="{FF2B5EF4-FFF2-40B4-BE49-F238E27FC236}">
                <a16:creationId xmlns:a16="http://schemas.microsoft.com/office/drawing/2014/main" id="{03097334-A47A-5741-B3DB-43F2E6A811B2}"/>
              </a:ext>
            </a:extLst>
          </p:cNvPr>
          <p:cNvSpPr txBox="1"/>
          <p:nvPr/>
        </p:nvSpPr>
        <p:spPr>
          <a:xfrm>
            <a:off x="6104807" y="4056038"/>
            <a:ext cx="2622832" cy="50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altLang="ja-JP" sz="1400" b="1" dirty="0"/>
              <a:t>Google</a:t>
            </a:r>
            <a:r>
              <a:rPr lang="ja-JP" altLang="en-US" sz="1400" b="1" dirty="0"/>
              <a:t>が各社に無償提供</a:t>
            </a:r>
            <a:endParaRPr lang="en-US" altLang="ja-JP" sz="1400" b="1" dirty="0"/>
          </a:p>
          <a:p>
            <a:r>
              <a:rPr lang="ja-JP" altLang="en-US" sz="1400" b="1" dirty="0"/>
              <a:t>各社が自社の特徴をつけて販売</a:t>
            </a:r>
            <a:r>
              <a:rPr sz="1400" b="1" dirty="0"/>
              <a:t> </a:t>
            </a:r>
          </a:p>
        </p:txBody>
      </p:sp>
      <p:sp>
        <p:nvSpPr>
          <p:cNvPr id="7" name="テキスト ボックス 16">
            <a:extLst>
              <a:ext uri="{FF2B5EF4-FFF2-40B4-BE49-F238E27FC236}">
                <a16:creationId xmlns:a16="http://schemas.microsoft.com/office/drawing/2014/main" id="{4506A929-ACAE-0E3F-1522-E43110D2B584}"/>
              </a:ext>
            </a:extLst>
          </p:cNvPr>
          <p:cNvSpPr txBox="1"/>
          <p:nvPr/>
        </p:nvSpPr>
        <p:spPr>
          <a:xfrm>
            <a:off x="6329853" y="4817001"/>
            <a:ext cx="2037735" cy="1107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ja-JP" altLang="en-US" sz="1350" b="1" dirty="0"/>
              <a:t>ソニー、富士通</a:t>
            </a:r>
            <a:endParaRPr lang="en-US" altLang="ja-JP" sz="1350" b="1" dirty="0"/>
          </a:p>
          <a:p>
            <a:r>
              <a:rPr lang="ja-JP" altLang="en-US" sz="1350" b="1" dirty="0"/>
              <a:t>サムソン</a:t>
            </a:r>
            <a:endParaRPr lang="en-US" altLang="ja-JP" sz="1350" b="1" dirty="0"/>
          </a:p>
          <a:p>
            <a:r>
              <a:rPr lang="ja-JP" altLang="en-US" sz="1350" b="1" dirty="0"/>
              <a:t>シャープ、</a:t>
            </a:r>
            <a:r>
              <a:rPr lang="en-US" altLang="ja-JP" sz="1350" b="1" dirty="0"/>
              <a:t>OPPO</a:t>
            </a:r>
            <a:r>
              <a:rPr lang="ja-JP" altLang="en-US" sz="1350" b="1" dirty="0"/>
              <a:t>などなど</a:t>
            </a:r>
            <a:endParaRPr lang="en-US" altLang="ja-JP" sz="1350" b="1" dirty="0"/>
          </a:p>
          <a:p>
            <a:r>
              <a:rPr lang="en-US" altLang="ja-JP" sz="1350" b="1" dirty="0"/>
              <a:t>Google</a:t>
            </a:r>
            <a:r>
              <a:rPr lang="ja-JP" altLang="en-US" sz="1350" b="1" dirty="0"/>
              <a:t>も出している</a:t>
            </a:r>
            <a:endParaRPr lang="en-US" altLang="ja-JP" sz="1350" b="1" dirty="0"/>
          </a:p>
          <a:p>
            <a:endParaRPr sz="1350" b="1" dirty="0"/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E743F177-10ED-0C08-93E9-904B9636E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9853" y="1825864"/>
            <a:ext cx="1888570" cy="1157316"/>
          </a:xfrm>
          <a:prstGeom prst="rect">
            <a:avLst/>
          </a:prstGeom>
        </p:spPr>
      </p:pic>
      <p:pic>
        <p:nvPicPr>
          <p:cNvPr id="14" name="図 13" descr="図形&#10;&#10;中程度の精度で自動的に生成された説明">
            <a:extLst>
              <a:ext uri="{FF2B5EF4-FFF2-40B4-BE49-F238E27FC236}">
                <a16:creationId xmlns:a16="http://schemas.microsoft.com/office/drawing/2014/main" id="{FE590D51-7144-24C6-19C4-DEA18D3AE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0" y="4985971"/>
            <a:ext cx="2103425" cy="11831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25746" y="421057"/>
            <a:ext cx="651387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買い方によって、</a:t>
            </a:r>
            <a:r>
              <a:rPr lang="en-US" altLang="ja-JP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SIM</a:t>
            </a: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あり・なしに分かれる</a:t>
            </a:r>
          </a:p>
        </p:txBody>
      </p:sp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928538FB-7CE9-1742-DFD7-8F3A8ABC7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8" y="1464613"/>
            <a:ext cx="2862943" cy="2147207"/>
          </a:xfrm>
          <a:prstGeom prst="rect">
            <a:avLst/>
          </a:prstGeom>
        </p:spPr>
      </p:pic>
      <p:sp>
        <p:nvSpPr>
          <p:cNvPr id="11" name="字幕 2">
            <a:extLst>
              <a:ext uri="{FF2B5EF4-FFF2-40B4-BE49-F238E27FC236}">
                <a16:creationId xmlns:a16="http://schemas.microsoft.com/office/drawing/2014/main" id="{51985B4C-07F1-8E89-94EA-D8BCCCD495AE}"/>
              </a:ext>
            </a:extLst>
          </p:cNvPr>
          <p:cNvSpPr txBox="1">
            <a:spLocks/>
          </p:cNvSpPr>
          <p:nvPr/>
        </p:nvSpPr>
        <p:spPr>
          <a:xfrm>
            <a:off x="3482682" y="1675845"/>
            <a:ext cx="199902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en-US" altLang="ja-JP" sz="2700" b="1" dirty="0">
                <a:solidFill>
                  <a:schemeClr val="accent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SIM</a:t>
            </a:r>
            <a:r>
              <a:rPr lang="ja-JP" altLang="en-US" sz="2700" b="1" dirty="0">
                <a:solidFill>
                  <a:schemeClr val="accent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カード</a:t>
            </a:r>
            <a:endParaRPr lang="en-US" altLang="ja-JP" sz="2700" b="1" dirty="0">
              <a:solidFill>
                <a:schemeClr val="accent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700" dirty="0">
              <a:solidFill>
                <a:schemeClr val="accent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4" name="字幕 2">
            <a:extLst>
              <a:ext uri="{FF2B5EF4-FFF2-40B4-BE49-F238E27FC236}">
                <a16:creationId xmlns:a16="http://schemas.microsoft.com/office/drawing/2014/main" id="{67685896-2C08-5350-A58C-B41EF700132A}"/>
              </a:ext>
            </a:extLst>
          </p:cNvPr>
          <p:cNvSpPr txBox="1">
            <a:spLocks/>
          </p:cNvSpPr>
          <p:nvPr/>
        </p:nvSpPr>
        <p:spPr>
          <a:xfrm>
            <a:off x="5100945" y="1740563"/>
            <a:ext cx="3759040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lnSpc>
                <a:spcPct val="100000"/>
              </a:lnSpc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1350" dirty="0">
                <a:solidFill>
                  <a:schemeClr val="accent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契約情報、通信事業者などの重要情報が入ってる</a:t>
            </a:r>
            <a:endParaRPr lang="en-US" altLang="ja-JP" sz="1350" dirty="0">
              <a:solidFill>
                <a:schemeClr val="accent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4D02DD07-EB23-0A62-CBCF-34EE47CBF50C}"/>
              </a:ext>
            </a:extLst>
          </p:cNvPr>
          <p:cNvSpPr txBox="1">
            <a:spLocks/>
          </p:cNvSpPr>
          <p:nvPr/>
        </p:nvSpPr>
        <p:spPr>
          <a:xfrm>
            <a:off x="3507175" y="2205429"/>
            <a:ext cx="199902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①</a:t>
            </a:r>
            <a:r>
              <a:rPr lang="en-US" altLang="ja-JP" sz="270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SIM</a:t>
            </a:r>
            <a:r>
              <a:rPr lang="ja-JP" altLang="en-US" sz="270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あり</a:t>
            </a:r>
            <a:endParaRPr lang="en-US" altLang="ja-JP" sz="2700" b="1" dirty="0">
              <a:solidFill>
                <a:schemeClr val="tx1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700" dirty="0">
              <a:solidFill>
                <a:schemeClr val="tx1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8" name="字幕 2">
            <a:extLst>
              <a:ext uri="{FF2B5EF4-FFF2-40B4-BE49-F238E27FC236}">
                <a16:creationId xmlns:a16="http://schemas.microsoft.com/office/drawing/2014/main" id="{16584F72-51A5-B1E9-AAB6-8FD8282851FE}"/>
              </a:ext>
            </a:extLst>
          </p:cNvPr>
          <p:cNvSpPr txBox="1">
            <a:spLocks/>
          </p:cNvSpPr>
          <p:nvPr/>
        </p:nvSpPr>
        <p:spPr>
          <a:xfrm>
            <a:off x="3805172" y="2605501"/>
            <a:ext cx="517554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25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ドコモ、</a:t>
            </a:r>
            <a:r>
              <a:rPr lang="en-US" altLang="ja-JP" sz="225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au</a:t>
            </a:r>
            <a:r>
              <a:rPr lang="ja-JP" altLang="en-US" sz="225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、ソフトバンク、楽天から購入</a:t>
            </a:r>
            <a:endParaRPr lang="en-US" altLang="ja-JP" sz="2250" b="1" dirty="0">
              <a:solidFill>
                <a:schemeClr val="tx1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250" dirty="0">
              <a:solidFill>
                <a:schemeClr val="tx1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9" name="字幕 2">
            <a:extLst>
              <a:ext uri="{FF2B5EF4-FFF2-40B4-BE49-F238E27FC236}">
                <a16:creationId xmlns:a16="http://schemas.microsoft.com/office/drawing/2014/main" id="{1AFBB598-1F94-F310-432C-F4C670924837}"/>
              </a:ext>
            </a:extLst>
          </p:cNvPr>
          <p:cNvSpPr txBox="1">
            <a:spLocks/>
          </p:cNvSpPr>
          <p:nvPr/>
        </p:nvSpPr>
        <p:spPr>
          <a:xfrm>
            <a:off x="3805172" y="2989179"/>
            <a:ext cx="517554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25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通信事業者が提示する機種を選ぶ</a:t>
            </a:r>
            <a:endParaRPr lang="en-US" altLang="ja-JP" sz="2250" b="1" dirty="0">
              <a:solidFill>
                <a:schemeClr val="tx1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250" dirty="0">
              <a:solidFill>
                <a:schemeClr val="tx1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0" name="字幕 2">
            <a:extLst>
              <a:ext uri="{FF2B5EF4-FFF2-40B4-BE49-F238E27FC236}">
                <a16:creationId xmlns:a16="http://schemas.microsoft.com/office/drawing/2014/main" id="{7D844C83-6C67-FD44-A803-68DD95178E18}"/>
              </a:ext>
            </a:extLst>
          </p:cNvPr>
          <p:cNvSpPr txBox="1">
            <a:spLocks/>
          </p:cNvSpPr>
          <p:nvPr/>
        </p:nvSpPr>
        <p:spPr>
          <a:xfrm>
            <a:off x="3482682" y="3908614"/>
            <a:ext cx="458363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②</a:t>
            </a:r>
            <a:r>
              <a:rPr lang="en-US" altLang="ja-JP" sz="2700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SIM</a:t>
            </a:r>
            <a:r>
              <a:rPr lang="ja-JP" altLang="en-US" sz="2700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なし（シムフリー）</a:t>
            </a:r>
            <a:endParaRPr lang="en-US" altLang="ja-JP" sz="2700" b="1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700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1" name="字幕 2">
            <a:extLst>
              <a:ext uri="{FF2B5EF4-FFF2-40B4-BE49-F238E27FC236}">
                <a16:creationId xmlns:a16="http://schemas.microsoft.com/office/drawing/2014/main" id="{303799AF-2436-3B4D-516E-3BF7ECE7DD09}"/>
              </a:ext>
            </a:extLst>
          </p:cNvPr>
          <p:cNvSpPr txBox="1">
            <a:spLocks/>
          </p:cNvSpPr>
          <p:nvPr/>
        </p:nvSpPr>
        <p:spPr>
          <a:xfrm>
            <a:off x="3854158" y="4786181"/>
            <a:ext cx="517554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en-US" altLang="ja-JP" sz="2025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SIM</a:t>
            </a:r>
            <a:r>
              <a:rPr lang="ja-JP" altLang="en-US" sz="2025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は</a:t>
            </a:r>
            <a:r>
              <a:rPr lang="ja-JP" altLang="en-US" sz="2025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ドコモ、</a:t>
            </a:r>
            <a:r>
              <a:rPr lang="en-US" altLang="ja-JP" sz="2025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au</a:t>
            </a:r>
            <a:r>
              <a:rPr lang="ja-JP" altLang="en-US" sz="2025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、ソフトバンク、楽天から購入</a:t>
            </a:r>
            <a:endParaRPr lang="en-US" altLang="ja-JP" sz="2025" b="1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025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2" name="字幕 2">
            <a:extLst>
              <a:ext uri="{FF2B5EF4-FFF2-40B4-BE49-F238E27FC236}">
                <a16:creationId xmlns:a16="http://schemas.microsoft.com/office/drawing/2014/main" id="{76B50103-1077-E7EA-ECD6-56E1EBCF2211}"/>
              </a:ext>
            </a:extLst>
          </p:cNvPr>
          <p:cNvSpPr txBox="1">
            <a:spLocks/>
          </p:cNvSpPr>
          <p:nvPr/>
        </p:nvSpPr>
        <p:spPr>
          <a:xfrm>
            <a:off x="3854158" y="4371906"/>
            <a:ext cx="517554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250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メーカーから機種を購入</a:t>
            </a:r>
            <a:endParaRPr lang="en-US" altLang="ja-JP" sz="2250" b="1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250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3" name="字幕 2">
            <a:extLst>
              <a:ext uri="{FF2B5EF4-FFF2-40B4-BE49-F238E27FC236}">
                <a16:creationId xmlns:a16="http://schemas.microsoft.com/office/drawing/2014/main" id="{4AF6BE23-A799-C6CB-555E-62CD3397ADDA}"/>
              </a:ext>
            </a:extLst>
          </p:cNvPr>
          <p:cNvSpPr txBox="1">
            <a:spLocks/>
          </p:cNvSpPr>
          <p:nvPr/>
        </p:nvSpPr>
        <p:spPr>
          <a:xfrm>
            <a:off x="3805172" y="3421382"/>
            <a:ext cx="517554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250" b="1" dirty="0">
                <a:solidFill>
                  <a:schemeClr val="accent5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機種代と通信料金をまとめて契約</a:t>
            </a:r>
            <a:endParaRPr lang="en-US" altLang="ja-JP" sz="2250" b="1" dirty="0">
              <a:solidFill>
                <a:schemeClr val="accent5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250" dirty="0">
              <a:solidFill>
                <a:schemeClr val="accent5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4" name="字幕 2">
            <a:extLst>
              <a:ext uri="{FF2B5EF4-FFF2-40B4-BE49-F238E27FC236}">
                <a16:creationId xmlns:a16="http://schemas.microsoft.com/office/drawing/2014/main" id="{13F73ADA-DA00-E9BE-07A6-DBB897E8F73E}"/>
              </a:ext>
            </a:extLst>
          </p:cNvPr>
          <p:cNvSpPr txBox="1">
            <a:spLocks/>
          </p:cNvSpPr>
          <p:nvPr/>
        </p:nvSpPr>
        <p:spPr>
          <a:xfrm>
            <a:off x="3854158" y="5228120"/>
            <a:ext cx="3126307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250" b="1" dirty="0">
                <a:solidFill>
                  <a:schemeClr val="accent5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機種を自由に選べる</a:t>
            </a:r>
            <a:endParaRPr lang="en-US" altLang="ja-JP" sz="2250" b="1" dirty="0">
              <a:solidFill>
                <a:schemeClr val="accent5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250" dirty="0">
              <a:solidFill>
                <a:schemeClr val="accent5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pic>
        <p:nvPicPr>
          <p:cNvPr id="28" name="図 27" descr="電子機器, 座る が含まれている画像&#10;&#10;自動的に生成された説明">
            <a:extLst>
              <a:ext uri="{FF2B5EF4-FFF2-40B4-BE49-F238E27FC236}">
                <a16:creationId xmlns:a16="http://schemas.microsoft.com/office/drawing/2014/main" id="{E1910FD3-00AC-770B-8AFB-9BB0E6B6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360" y="4205522"/>
            <a:ext cx="1740014" cy="181119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19A7FE-636B-16D0-F170-3BE8A4DE7500}"/>
              </a:ext>
            </a:extLst>
          </p:cNvPr>
          <p:cNvSpPr txBox="1"/>
          <p:nvPr/>
        </p:nvSpPr>
        <p:spPr>
          <a:xfrm>
            <a:off x="1337104" y="3908582"/>
            <a:ext cx="591509" cy="7021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914376" hangingPunct="0"/>
            <a:r>
              <a:rPr lang="ja-JP" altLang="en-US" sz="4313" dirty="0">
                <a:solidFill>
                  <a:schemeClr val="tx1">
                    <a:lumMod val="50000"/>
                  </a:schemeClr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00B14F-2E51-BCE1-AF70-8177708D30AF}"/>
              </a:ext>
            </a:extLst>
          </p:cNvPr>
          <p:cNvSpPr txBox="1">
            <a:spLocks/>
          </p:cNvSpPr>
          <p:nvPr/>
        </p:nvSpPr>
        <p:spPr>
          <a:xfrm>
            <a:off x="168120" y="6138311"/>
            <a:ext cx="6131101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en-US" altLang="ja-JP" sz="2700" b="1" dirty="0" err="1">
                <a:solidFill>
                  <a:schemeClr val="accent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eSIM</a:t>
            </a:r>
            <a:r>
              <a:rPr lang="ja-JP" altLang="en-US" sz="2700" b="1" dirty="0">
                <a:solidFill>
                  <a:schemeClr val="accent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というダウンロードタイプもあります。</a:t>
            </a:r>
            <a:endParaRPr lang="en-US" altLang="ja-JP" sz="2700" b="1" dirty="0">
              <a:solidFill>
                <a:schemeClr val="accent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700" dirty="0">
              <a:solidFill>
                <a:schemeClr val="accent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B25F37A9-77F9-26EB-810A-15F233C025D2}"/>
              </a:ext>
            </a:extLst>
          </p:cNvPr>
          <p:cNvSpPr/>
          <p:nvPr/>
        </p:nvSpPr>
        <p:spPr>
          <a:xfrm>
            <a:off x="6529746" y="3237351"/>
            <a:ext cx="2387781" cy="1957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6" hangingPunct="0"/>
            <a:endParaRPr lang="ja-JP" altLang="en-US" sz="900" b="1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168336" y="635766"/>
            <a:ext cx="651387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スマホの電源操作（電源ボタンがある場合）</a:t>
            </a:r>
          </a:p>
        </p:txBody>
      </p:sp>
      <p:pic>
        <p:nvPicPr>
          <p:cNvPr id="4" name="図 3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40571496-28EE-652A-43E9-8B0D93E1E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1" y="2096577"/>
            <a:ext cx="3214688" cy="2139553"/>
          </a:xfrm>
          <a:prstGeom prst="rect">
            <a:avLst/>
          </a:prstGeom>
        </p:spPr>
      </p:pic>
      <p:sp>
        <p:nvSpPr>
          <p:cNvPr id="5" name="字幕 2">
            <a:extLst>
              <a:ext uri="{FF2B5EF4-FFF2-40B4-BE49-F238E27FC236}">
                <a16:creationId xmlns:a16="http://schemas.microsoft.com/office/drawing/2014/main" id="{9C231957-837D-7F5E-DF1D-DF16684F55DA}"/>
              </a:ext>
            </a:extLst>
          </p:cNvPr>
          <p:cNvSpPr txBox="1">
            <a:spLocks/>
          </p:cNvSpPr>
          <p:nvPr/>
        </p:nvSpPr>
        <p:spPr>
          <a:xfrm>
            <a:off x="217392" y="4492290"/>
            <a:ext cx="4793727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025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機種によって場所、操作方法は違います</a:t>
            </a: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BD66A4C3-8EE2-E30D-5B09-38E629658CD5}"/>
              </a:ext>
            </a:extLst>
          </p:cNvPr>
          <p:cNvSpPr txBox="1">
            <a:spLocks/>
          </p:cNvSpPr>
          <p:nvPr/>
        </p:nvSpPr>
        <p:spPr>
          <a:xfrm>
            <a:off x="4264220" y="2348526"/>
            <a:ext cx="1510506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ja-JP" altLang="en-US" sz="2700" b="1" dirty="0">
              <a:solidFill>
                <a:schemeClr val="bg2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FF51614-479D-3442-C496-A0446913198A}"/>
              </a:ext>
            </a:extLst>
          </p:cNvPr>
          <p:cNvSpPr/>
          <p:nvPr/>
        </p:nvSpPr>
        <p:spPr>
          <a:xfrm>
            <a:off x="3848649" y="2298228"/>
            <a:ext cx="1926077" cy="638368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bg2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bg2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電源</a:t>
            </a:r>
            <a:r>
              <a:rPr lang="en-US" altLang="ja-JP" sz="2700" b="1" dirty="0">
                <a:solidFill>
                  <a:schemeClr val="bg2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OFF</a:t>
            </a:r>
            <a:endParaRPr lang="ja-JP" altLang="en-US" sz="2700" b="1" dirty="0">
              <a:solidFill>
                <a:schemeClr val="bg2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172B2469-AA6D-AA1F-B8A1-74544C72D145}"/>
              </a:ext>
            </a:extLst>
          </p:cNvPr>
          <p:cNvSpPr/>
          <p:nvPr/>
        </p:nvSpPr>
        <p:spPr>
          <a:xfrm>
            <a:off x="6770070" y="4364946"/>
            <a:ext cx="1926077" cy="638368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5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accent5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スリープ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22C71E4-ACB0-4D8A-B872-2B5773D4FCF1}"/>
              </a:ext>
            </a:extLst>
          </p:cNvPr>
          <p:cNvSpPr/>
          <p:nvPr/>
        </p:nvSpPr>
        <p:spPr>
          <a:xfrm>
            <a:off x="6694195" y="2268976"/>
            <a:ext cx="1926077" cy="638368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accent1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電源</a:t>
            </a:r>
            <a:r>
              <a:rPr lang="en-US" altLang="ja-JP" sz="2700" b="1" dirty="0">
                <a:solidFill>
                  <a:schemeClr val="accent1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ON</a:t>
            </a:r>
            <a:endParaRPr lang="ja-JP" altLang="en-US" sz="2700" b="1" dirty="0">
              <a:solidFill>
                <a:schemeClr val="accent1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E4D9422-39C0-8E86-C55F-6FE3F5F664BC}"/>
              </a:ext>
            </a:extLst>
          </p:cNvPr>
          <p:cNvSpPr/>
          <p:nvPr/>
        </p:nvSpPr>
        <p:spPr>
          <a:xfrm>
            <a:off x="5989806" y="2223029"/>
            <a:ext cx="510702" cy="351547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6" hangingPunct="0"/>
            <a:endParaRPr lang="ja-JP" altLang="en-US" sz="900" b="1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5941B09-AB9D-74C9-2B2F-D49748E168D2}"/>
              </a:ext>
            </a:extLst>
          </p:cNvPr>
          <p:cNvSpPr/>
          <p:nvPr/>
        </p:nvSpPr>
        <p:spPr>
          <a:xfrm rot="10800000">
            <a:off x="5939176" y="2748270"/>
            <a:ext cx="510702" cy="351547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6" hangingPunct="0"/>
            <a:endParaRPr lang="ja-JP" altLang="en-US" sz="900" b="1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F797900D-5812-036D-1C47-B56E8BC14068}"/>
              </a:ext>
            </a:extLst>
          </p:cNvPr>
          <p:cNvSpPr/>
          <p:nvPr/>
        </p:nvSpPr>
        <p:spPr>
          <a:xfrm rot="5400000">
            <a:off x="7147620" y="3516738"/>
            <a:ext cx="812770" cy="351547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6" hangingPunct="0"/>
            <a:endParaRPr lang="ja-JP" altLang="en-US" sz="900" b="1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1F470610-E69A-BCA9-9E34-602529062750}"/>
              </a:ext>
            </a:extLst>
          </p:cNvPr>
          <p:cNvSpPr/>
          <p:nvPr/>
        </p:nvSpPr>
        <p:spPr>
          <a:xfrm rot="16200000">
            <a:off x="7604180" y="3502380"/>
            <a:ext cx="784054" cy="351547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6" hangingPunct="0"/>
            <a:endParaRPr lang="ja-JP" altLang="en-US" sz="900" b="1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16" name="字幕 2">
            <a:extLst>
              <a:ext uri="{FF2B5EF4-FFF2-40B4-BE49-F238E27FC236}">
                <a16:creationId xmlns:a16="http://schemas.microsoft.com/office/drawing/2014/main" id="{52637F1A-56D3-05B5-96F6-890370CB073E}"/>
              </a:ext>
            </a:extLst>
          </p:cNvPr>
          <p:cNvSpPr txBox="1">
            <a:spLocks/>
          </p:cNvSpPr>
          <p:nvPr/>
        </p:nvSpPr>
        <p:spPr>
          <a:xfrm>
            <a:off x="5201934" y="2120193"/>
            <a:ext cx="1145584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025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長押し</a:t>
            </a:r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1E6C61A6-86B0-EF76-6E94-D269DFABEA8A}"/>
              </a:ext>
            </a:extLst>
          </p:cNvPr>
          <p:cNvSpPr txBox="1">
            <a:spLocks/>
          </p:cNvSpPr>
          <p:nvPr/>
        </p:nvSpPr>
        <p:spPr>
          <a:xfrm>
            <a:off x="6201964" y="3764475"/>
            <a:ext cx="1145584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lnSpc>
                <a:spcPct val="100000"/>
              </a:lnSpc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1350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未使用で自動</a:t>
            </a:r>
          </a:p>
        </p:txBody>
      </p:sp>
      <p:sp>
        <p:nvSpPr>
          <p:cNvPr id="18" name="字幕 2">
            <a:extLst>
              <a:ext uri="{FF2B5EF4-FFF2-40B4-BE49-F238E27FC236}">
                <a16:creationId xmlns:a16="http://schemas.microsoft.com/office/drawing/2014/main" id="{0337E13B-BF7E-5155-7A3F-CE5DB44DA647}"/>
              </a:ext>
            </a:extLst>
          </p:cNvPr>
          <p:cNvSpPr txBox="1">
            <a:spLocks/>
          </p:cNvSpPr>
          <p:nvPr/>
        </p:nvSpPr>
        <p:spPr>
          <a:xfrm>
            <a:off x="8249890" y="3745852"/>
            <a:ext cx="1145584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lnSpc>
                <a:spcPct val="100000"/>
              </a:lnSpc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1350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タッチ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F3B886C-385B-BB3E-B2EB-3EDC02D5BCE4}"/>
              </a:ext>
            </a:extLst>
          </p:cNvPr>
          <p:cNvSpPr txBox="1"/>
          <p:nvPr/>
        </p:nvSpPr>
        <p:spPr>
          <a:xfrm>
            <a:off x="6748019" y="1579591"/>
            <a:ext cx="1596591" cy="453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914376" hangingPunct="0"/>
            <a:r>
              <a:rPr lang="ja-JP" altLang="en-US" sz="1350" b="1" dirty="0">
                <a:solidFill>
                  <a:srgbClr val="5E5E5E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電源ははいっている</a:t>
            </a:r>
            <a:endParaRPr lang="en-US" altLang="ja-JP" sz="1350" b="1" dirty="0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 algn="ctr" defTabSz="914376" hangingPunct="0"/>
            <a:r>
              <a:rPr lang="ja-JP" altLang="en-US" sz="1350" dirty="0"/>
              <a:t>＝電池が減っている</a:t>
            </a:r>
            <a:endParaRPr lang="ja-JP" altLang="en-US" sz="1350" b="1" dirty="0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279FEEB0-27EC-F517-506F-30725F5565AC}"/>
              </a:ext>
            </a:extLst>
          </p:cNvPr>
          <p:cNvSpPr/>
          <p:nvPr/>
        </p:nvSpPr>
        <p:spPr>
          <a:xfrm>
            <a:off x="5498857" y="3080984"/>
            <a:ext cx="651517" cy="508531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bg2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1050" b="1" dirty="0">
                <a:solidFill>
                  <a:schemeClr val="accent6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電源</a:t>
            </a:r>
            <a:r>
              <a:rPr lang="ja-JP" altLang="en-US" sz="1050" dirty="0">
                <a:solidFill>
                  <a:schemeClr val="accent6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を切る</a:t>
            </a:r>
            <a:endParaRPr lang="ja-JP" altLang="en-US" sz="1050" b="1" dirty="0">
              <a:solidFill>
                <a:schemeClr val="accent6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3D596C7-4FE4-A287-A2B7-4E33BDFA43F8}"/>
              </a:ext>
            </a:extLst>
          </p:cNvPr>
          <p:cNvSpPr txBox="1"/>
          <p:nvPr/>
        </p:nvSpPr>
        <p:spPr>
          <a:xfrm>
            <a:off x="7194499" y="5039344"/>
            <a:ext cx="1077219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914376" hangingPunct="0"/>
            <a:r>
              <a:rPr lang="ja-JP" altLang="en-US" sz="1350" dirty="0"/>
              <a:t>省電力モード</a:t>
            </a:r>
            <a:endParaRPr lang="ja-JP" altLang="en-US" sz="1350" b="1" dirty="0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8CC377DE-65E4-A527-2BDB-2F472F5F3B37}"/>
              </a:ext>
            </a:extLst>
          </p:cNvPr>
          <p:cNvSpPr/>
          <p:nvPr/>
        </p:nvSpPr>
        <p:spPr>
          <a:xfrm>
            <a:off x="5553167" y="1344833"/>
            <a:ext cx="651517" cy="281315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bg2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1050" dirty="0">
                <a:solidFill>
                  <a:schemeClr val="accent6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再起動</a:t>
            </a:r>
            <a:endParaRPr lang="ja-JP" altLang="en-US" sz="1050" b="1" dirty="0">
              <a:solidFill>
                <a:schemeClr val="accent6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4" name="矢印: U ターン 23">
            <a:extLst>
              <a:ext uri="{FF2B5EF4-FFF2-40B4-BE49-F238E27FC236}">
                <a16:creationId xmlns:a16="http://schemas.microsoft.com/office/drawing/2014/main" id="{701CDB0E-0BD2-F85B-FE7C-78EEC172908B}"/>
              </a:ext>
            </a:extLst>
          </p:cNvPr>
          <p:cNvSpPr/>
          <p:nvPr/>
        </p:nvSpPr>
        <p:spPr>
          <a:xfrm rot="16200000">
            <a:off x="5658232" y="1803373"/>
            <a:ext cx="460022" cy="176972"/>
          </a:xfrm>
          <a:prstGeom prst="utur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6" hangingPunct="0"/>
            <a:endParaRPr lang="ja-JP" altLang="en-US" sz="900" b="1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25" name="字幕 2">
            <a:extLst>
              <a:ext uri="{FF2B5EF4-FFF2-40B4-BE49-F238E27FC236}">
                <a16:creationId xmlns:a16="http://schemas.microsoft.com/office/drawing/2014/main" id="{FFA70B30-EC7C-ACF8-E7CD-C3CAAA8694C7}"/>
              </a:ext>
            </a:extLst>
          </p:cNvPr>
          <p:cNvSpPr txBox="1">
            <a:spLocks/>
          </p:cNvSpPr>
          <p:nvPr/>
        </p:nvSpPr>
        <p:spPr>
          <a:xfrm>
            <a:off x="2076856" y="5153796"/>
            <a:ext cx="4793727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025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動作がおかしくなったり、長時間使用したときは</a:t>
            </a:r>
            <a:r>
              <a:rPr lang="ja-JP" altLang="en-US" sz="2025" b="1" dirty="0">
                <a:solidFill>
                  <a:schemeClr val="accent6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再起動</a:t>
            </a:r>
            <a:r>
              <a:rPr lang="ja-JP" altLang="en-US" sz="2025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すると有効の場合があります。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16E41F-C2A4-1DDE-6756-53C941EB63C8}"/>
              </a:ext>
            </a:extLst>
          </p:cNvPr>
          <p:cNvSpPr txBox="1">
            <a:spLocks/>
          </p:cNvSpPr>
          <p:nvPr/>
        </p:nvSpPr>
        <p:spPr>
          <a:xfrm>
            <a:off x="225746" y="6146167"/>
            <a:ext cx="8118864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en-US" altLang="ja-JP" sz="2700" b="1" dirty="0" err="1">
                <a:solidFill>
                  <a:srgbClr val="FF000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iphone</a:t>
            </a:r>
            <a:r>
              <a:rPr lang="ja-JP" altLang="en-US" sz="2700" b="1" dirty="0">
                <a:solidFill>
                  <a:srgbClr val="FF000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の場合は、　設定　→　一般　→　システム終了</a:t>
            </a:r>
          </a:p>
        </p:txBody>
      </p:sp>
    </p:spTree>
    <p:extLst>
      <p:ext uri="{BB962C8B-B14F-4D97-AF65-F5344CB8AC3E}">
        <p14:creationId xmlns:p14="http://schemas.microsoft.com/office/powerpoint/2010/main" val="30260817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04481" y="390182"/>
            <a:ext cx="651387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スマホの操作名称</a:t>
            </a:r>
          </a:p>
        </p:txBody>
      </p:sp>
      <p:pic>
        <p:nvPicPr>
          <p:cNvPr id="34" name="図 33" descr="駐車場のメーター&#10;&#10;低い精度で自動的に生成された説明">
            <a:extLst>
              <a:ext uri="{FF2B5EF4-FFF2-40B4-BE49-F238E27FC236}">
                <a16:creationId xmlns:a16="http://schemas.microsoft.com/office/drawing/2014/main" id="{D596E002-D226-6FC8-5E7B-4BD2630B8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" y="993344"/>
            <a:ext cx="5800276" cy="5090795"/>
          </a:xfrm>
          <a:prstGeom prst="rect">
            <a:avLst/>
          </a:prstGeom>
        </p:spPr>
      </p:pic>
      <p:pic>
        <p:nvPicPr>
          <p:cNvPr id="36" name="図 35" descr="パソコンの画面&#10;&#10;自動的に生成された説明">
            <a:extLst>
              <a:ext uri="{FF2B5EF4-FFF2-40B4-BE49-F238E27FC236}">
                <a16:creationId xmlns:a16="http://schemas.microsoft.com/office/drawing/2014/main" id="{A6FCE7B1-B485-3C8B-C61F-9D51E8F62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42" y="2162732"/>
            <a:ext cx="835819" cy="167163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69CB016-D4F9-C039-4731-DCA2397C4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776" y="4119783"/>
            <a:ext cx="2765550" cy="5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010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25746" y="943635"/>
            <a:ext cx="3539011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ウィルスのこと</a:t>
            </a: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921596FE-DB31-9AE0-7F4B-888F88CF188A}"/>
              </a:ext>
            </a:extLst>
          </p:cNvPr>
          <p:cNvSpPr txBox="1">
            <a:spLocks/>
          </p:cNvSpPr>
          <p:nvPr/>
        </p:nvSpPr>
        <p:spPr>
          <a:xfrm>
            <a:off x="539180" y="1606650"/>
            <a:ext cx="7500731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パソコンと同じで、ウィルス対策アプリは必須です。</a:t>
            </a:r>
          </a:p>
        </p:txBody>
      </p:sp>
      <p:sp>
        <p:nvSpPr>
          <p:cNvPr id="18" name="字幕 2">
            <a:extLst>
              <a:ext uri="{FF2B5EF4-FFF2-40B4-BE49-F238E27FC236}">
                <a16:creationId xmlns:a16="http://schemas.microsoft.com/office/drawing/2014/main" id="{371835A0-CF15-9229-54F6-7B75BEAE0505}"/>
              </a:ext>
            </a:extLst>
          </p:cNvPr>
          <p:cNvSpPr txBox="1">
            <a:spLocks/>
          </p:cNvSpPr>
          <p:nvPr/>
        </p:nvSpPr>
        <p:spPr>
          <a:xfrm>
            <a:off x="539180" y="2288594"/>
            <a:ext cx="586787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通信事業者側のサービスもあります。</a:t>
            </a:r>
          </a:p>
        </p:txBody>
      </p:sp>
      <p:sp>
        <p:nvSpPr>
          <p:cNvPr id="20" name="字幕 2">
            <a:extLst>
              <a:ext uri="{FF2B5EF4-FFF2-40B4-BE49-F238E27FC236}">
                <a16:creationId xmlns:a16="http://schemas.microsoft.com/office/drawing/2014/main" id="{AA24F4B9-B848-BB6D-F345-BC99702DB3BA}"/>
              </a:ext>
            </a:extLst>
          </p:cNvPr>
          <p:cNvSpPr txBox="1">
            <a:spLocks/>
          </p:cNvSpPr>
          <p:nvPr/>
        </p:nvSpPr>
        <p:spPr>
          <a:xfrm>
            <a:off x="918559" y="2850466"/>
            <a:ext cx="7573688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但し、パソコンと違って、チェック済アプリをインストールするので、違法アプリの心配は少ない</a:t>
            </a:r>
            <a:endParaRPr lang="en-US" altLang="ja-JP" sz="2700" b="1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ja-JP" altLang="en-US" sz="2700" b="1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2" name="字幕 2">
            <a:extLst>
              <a:ext uri="{FF2B5EF4-FFF2-40B4-BE49-F238E27FC236}">
                <a16:creationId xmlns:a16="http://schemas.microsoft.com/office/drawing/2014/main" id="{8D3668A0-7CC1-F7E4-D963-E24DEAA9AB9B}"/>
              </a:ext>
            </a:extLst>
          </p:cNvPr>
          <p:cNvSpPr txBox="1">
            <a:spLocks/>
          </p:cNvSpPr>
          <p:nvPr/>
        </p:nvSpPr>
        <p:spPr>
          <a:xfrm>
            <a:off x="1445439" y="3923628"/>
            <a:ext cx="586787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アイフォン　  →　</a:t>
            </a:r>
            <a:r>
              <a:rPr lang="en-US" altLang="ja-JP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App</a:t>
            </a: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　</a:t>
            </a:r>
            <a:r>
              <a:rPr lang="en-US" altLang="ja-JP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Store</a:t>
            </a:r>
            <a:endParaRPr lang="ja-JP" altLang="en-US" sz="2700" b="1" dirty="0">
              <a:solidFill>
                <a:srgbClr val="4472C4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4" name="字幕 2">
            <a:extLst>
              <a:ext uri="{FF2B5EF4-FFF2-40B4-BE49-F238E27FC236}">
                <a16:creationId xmlns:a16="http://schemas.microsoft.com/office/drawing/2014/main" id="{C57F3C2D-21BD-C335-6F7F-B0D341A53EFE}"/>
              </a:ext>
            </a:extLst>
          </p:cNvPr>
          <p:cNvSpPr txBox="1">
            <a:spLocks/>
          </p:cNvSpPr>
          <p:nvPr/>
        </p:nvSpPr>
        <p:spPr>
          <a:xfrm>
            <a:off x="1445439" y="4413732"/>
            <a:ext cx="586787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アンドロイド　→　</a:t>
            </a:r>
            <a:r>
              <a:rPr lang="en-US" altLang="ja-JP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Google Play</a:t>
            </a:r>
            <a:endParaRPr lang="ja-JP" altLang="en-US" sz="2700" b="1" dirty="0">
              <a:solidFill>
                <a:srgbClr val="4472C4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AE0065E6-768D-56EC-93F2-48E5CADA2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326" y="3742956"/>
            <a:ext cx="449454" cy="576877"/>
          </a:xfrm>
          <a:prstGeom prst="rect">
            <a:avLst/>
          </a:prstGeom>
        </p:spPr>
      </p:pic>
      <p:pic>
        <p:nvPicPr>
          <p:cNvPr id="28" name="図 27" descr="ロゴ, 会社名&#10;&#10;自動的に生成された説明">
            <a:extLst>
              <a:ext uri="{FF2B5EF4-FFF2-40B4-BE49-F238E27FC236}">
                <a16:creationId xmlns:a16="http://schemas.microsoft.com/office/drawing/2014/main" id="{7A40C109-5D3D-189B-029D-DA5722B6A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60" y="4370062"/>
            <a:ext cx="1010841" cy="6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164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418</Words>
  <Application>Microsoft Office PowerPoint</Application>
  <PresentationFormat>画面に合わせる (4:3)</PresentationFormat>
  <Paragraphs>82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3" baseType="lpstr">
      <vt:lpstr>AR P悠々ｺﾞｼｯｸ体E04</vt:lpstr>
      <vt:lpstr>AR悠々ｺﾞｼｯｸ体E04</vt:lpstr>
      <vt:lpstr>HGP創英角ﾎﾟｯﾌﾟ体</vt:lpstr>
      <vt:lpstr>HGS創英角ﾎﾟｯﾌﾟ体</vt:lpstr>
      <vt:lpstr>Meiryo UI</vt:lpstr>
      <vt:lpstr>UD デジタル 教科書体 NP-B</vt:lpstr>
      <vt:lpstr>ヒラギノ角ゴ ProN W6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スマホ・Windows編　本日の作業</vt:lpstr>
      <vt:lpstr>Windows/スマホ編　本日の作業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385</cp:revision>
  <cp:lastPrinted>2022-01-26T01:57:48Z</cp:lastPrinted>
  <dcterms:created xsi:type="dcterms:W3CDTF">2021-01-28T05:21:31Z</dcterms:created>
  <dcterms:modified xsi:type="dcterms:W3CDTF">2025-12-20T00:58:22Z</dcterms:modified>
</cp:coreProperties>
</file>