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"/>
  </p:notesMasterIdLst>
  <p:sldIdLst>
    <p:sldId id="661" r:id="rId2"/>
    <p:sldId id="656" r:id="rId3"/>
    <p:sldId id="660" r:id="rId4"/>
    <p:sldId id="658" r:id="rId5"/>
    <p:sldId id="659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61"/>
            <p14:sldId id="656"/>
            <p14:sldId id="660"/>
            <p14:sldId id="658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3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www.sbisec.co.jp/ETGate/WPLETmgR001Control?OutSide=on&amp;getFlg=on&amp;burl=search_home&amp;cat1=home&amp;cat2=none&amp;dir=info&amp;file=home_info250502_compensation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4AC8-34BD-1317-D3D8-242137F94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, 草, 記号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FCC4C76-B74B-4657-D413-FC0DE7E54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31" y="1050140"/>
            <a:ext cx="3004467" cy="4999383"/>
          </a:xfrm>
          <a:prstGeom prst="rect">
            <a:avLst/>
          </a:prstGeom>
        </p:spPr>
      </p:pic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8471446-4605-1C0B-FA38-BC8D62B52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818937"/>
            <a:ext cx="2345061" cy="523058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912F8B-24E2-3417-B758-3CA946C1E7CC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6CBAAD-91D0-484F-EB15-D1F7692833AF}"/>
              </a:ext>
            </a:extLst>
          </p:cNvPr>
          <p:cNvSpPr txBox="1"/>
          <p:nvPr/>
        </p:nvSpPr>
        <p:spPr>
          <a:xfrm rot="2237481">
            <a:off x="2784272" y="1782784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STHupo" panose="020B0503020204020204" pitchFamily="2" charset="-122"/>
                <a:cs typeface="ADLaM Display" panose="020F0502020204030204" pitchFamily="2" charset="0"/>
              </a:rPr>
              <a:t>Spoofing</a:t>
            </a:r>
            <a:endParaRPr kumimoji="1" lang="ja-JP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STHupo" panose="020B0503020204020204" pitchFamily="2" charset="-122"/>
              <a:cs typeface="ADLaM Display" panose="020F0502020204030204" pitchFamily="2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B4BF3E-CD31-F0A3-B866-0056E304B855}"/>
              </a:ext>
            </a:extLst>
          </p:cNvPr>
          <p:cNvSpPr txBox="1"/>
          <p:nvPr/>
        </p:nvSpPr>
        <p:spPr>
          <a:xfrm>
            <a:off x="1768474" y="4064035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ea typeface="STHupo" panose="020B0503020204020204" pitchFamily="2" charset="-122"/>
                <a:cs typeface="ADLaM Display" panose="020F0502020204030204" pitchFamily="2" charset="0"/>
              </a:rPr>
              <a:t>本物みたい！</a:t>
            </a:r>
            <a:endParaRPr kumimoji="1" lang="ja-JP" altLang="en-US" sz="5400" dirty="0">
              <a:solidFill>
                <a:srgbClr val="FF0000"/>
              </a:solidFill>
              <a:latin typeface="Arial Black" panose="020B0A04020102020204" pitchFamily="34" charset="0"/>
              <a:ea typeface="STHupo" panose="020B0503020204020204" pitchFamily="2" charset="-122"/>
              <a:cs typeface="ADLaM Display" panose="020F0502020204030204" pitchFamily="2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2D9F5-503F-E032-9FDD-8EDB4328848D}"/>
              </a:ext>
            </a:extLst>
          </p:cNvPr>
          <p:cNvSpPr txBox="1"/>
          <p:nvPr/>
        </p:nvSpPr>
        <p:spPr>
          <a:xfrm>
            <a:off x="1391394" y="5115733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ea typeface="STHupo" panose="020B0503020204020204" pitchFamily="2" charset="-122"/>
                <a:cs typeface="ADLaM Display" panose="020F0502020204030204" pitchFamily="2" charset="0"/>
              </a:rPr>
              <a:t>なわけない！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CB211E-EB76-6A2E-490C-F4E183ED34EA}"/>
              </a:ext>
            </a:extLst>
          </p:cNvPr>
          <p:cNvSpPr txBox="1"/>
          <p:nvPr/>
        </p:nvSpPr>
        <p:spPr>
          <a:xfrm rot="2237481">
            <a:off x="3953309" y="93999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UD デジタル 教科書体 N-B" panose="020B0400000000000000" pitchFamily="18" charset="-128"/>
                <a:ea typeface="UD デジタル 教科書体 N-B" panose="020B0400000000000000" pitchFamily="18" charset="-128"/>
                <a:cs typeface="ADLaM Display" panose="020F0502020204030204" pitchFamily="2" charset="0"/>
              </a:rPr>
              <a:t>詐称</a:t>
            </a:r>
            <a:endParaRPr kumimoji="1" lang="ja-JP" altLang="en-US" sz="5400" dirty="0">
              <a:solidFill>
                <a:srgbClr val="FF0000"/>
              </a:solidFill>
              <a:latin typeface="UD デジタル 教科書体 N-B" panose="020B0400000000000000" pitchFamily="18" charset="-128"/>
              <a:ea typeface="UD デジタル 教科書体 N-B" panose="020B0400000000000000" pitchFamily="18" charset="-128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4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47E08D-DBB2-1BF6-07E9-9FA2ECEF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25" y="13401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📨 スプーフィング攻撃メール例文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From（偽装）: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iwa7@v101.vaio.ne.jp</a:t>
            </a:r>
            <a:b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To（宛先）: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iwa7@v101.vaio.ne.jp</a:t>
            </a:r>
            <a:b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Subject（件名）: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【重要】アカウントの不審なログインについて</a:t>
            </a: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Reply-To（攻撃者のアドレス）: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security-check@support-vaio.com</a:t>
            </a:r>
            <a:b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Date: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2025年7月14日（月）10:44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1BCF35-504F-074B-3A3B-9203D0AB1170}"/>
              </a:ext>
            </a:extLst>
          </p:cNvPr>
          <p:cNvSpPr txBox="1"/>
          <p:nvPr/>
        </p:nvSpPr>
        <p:spPr>
          <a:xfrm>
            <a:off x="358825" y="2534478"/>
            <a:ext cx="8686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iwa7@v101.vaio.ne.jp </a:t>
            </a:r>
            <a:r>
              <a:rPr lang="ja-JP" altLang="en-US" dirty="0"/>
              <a:t>様</a:t>
            </a:r>
          </a:p>
          <a:p>
            <a:r>
              <a:rPr lang="ja-JP" altLang="en-US" dirty="0"/>
              <a:t>あなたのアカウントに不審なログインが確認されました。</a:t>
            </a:r>
          </a:p>
          <a:p>
            <a:r>
              <a:rPr lang="ja-JP" altLang="en-US" dirty="0"/>
              <a:t>ログイン日時：</a:t>
            </a:r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 </a:t>
            </a:r>
            <a:r>
              <a:rPr lang="en-US" altLang="ja-JP" dirty="0"/>
              <a:t>02:37</a:t>
            </a:r>
            <a:r>
              <a:rPr lang="ja-JP" altLang="en-US" dirty="0"/>
              <a:t>（</a:t>
            </a:r>
            <a:r>
              <a:rPr lang="en-US" altLang="ja-JP" dirty="0"/>
              <a:t>JST</a:t>
            </a:r>
            <a:r>
              <a:rPr lang="ja-JP" altLang="en-US" dirty="0"/>
              <a:t>）  </a:t>
            </a:r>
          </a:p>
          <a:p>
            <a:r>
              <a:rPr lang="en-US" altLang="ja-JP" dirty="0"/>
              <a:t>IP</a:t>
            </a:r>
            <a:r>
              <a:rPr lang="ja-JP" altLang="en-US" dirty="0"/>
              <a:t>アドレス：</a:t>
            </a:r>
            <a:r>
              <a:rPr lang="en-US" altLang="ja-JP" dirty="0"/>
              <a:t>156.12.45.99</a:t>
            </a:r>
            <a:r>
              <a:rPr lang="ja-JP" altLang="en-US" dirty="0"/>
              <a:t>（ウクライナ）  </a:t>
            </a:r>
          </a:p>
          <a:p>
            <a:r>
              <a:rPr lang="ja-JP" altLang="en-US" dirty="0"/>
              <a:t>デバイス：</a:t>
            </a:r>
            <a:r>
              <a:rPr lang="en-US" altLang="ja-JP" dirty="0"/>
              <a:t>Windows 10</a:t>
            </a:r>
          </a:p>
          <a:p>
            <a:r>
              <a:rPr lang="ja-JP" altLang="en-US" dirty="0"/>
              <a:t>セキュリティを確保するため、以下のリンクから速やかにアカウント認証を行ってください：</a:t>
            </a:r>
          </a:p>
          <a:p>
            <a:r>
              <a:rPr lang="ja-JP" altLang="en-US" dirty="0"/>
              <a:t>👉 </a:t>
            </a:r>
            <a:r>
              <a:rPr lang="en-US" altLang="ja-JP" dirty="0"/>
              <a:t>[</a:t>
            </a:r>
            <a:r>
              <a:rPr lang="ja-JP" altLang="en-US" dirty="0"/>
              <a:t>アカウント確認リンク</a:t>
            </a:r>
            <a:r>
              <a:rPr lang="en-US" altLang="ja-JP" dirty="0"/>
              <a:t>]  </a:t>
            </a:r>
          </a:p>
          <a:p>
            <a:r>
              <a:rPr lang="en-US" altLang="ja-JP" dirty="0"/>
              <a:t>https://vaio-security-check.com/authenticate?id=xxxxxx</a:t>
            </a:r>
          </a:p>
          <a:p>
            <a:r>
              <a:rPr lang="en-US" altLang="ja-JP" dirty="0"/>
              <a:t>24</a:t>
            </a:r>
            <a:r>
              <a:rPr lang="ja-JP" altLang="en-US" dirty="0"/>
              <a:t>時間以内に確認がない場合、アカウントは一時的に停止される可能性があります。</a:t>
            </a:r>
          </a:p>
          <a:p>
            <a:r>
              <a:rPr lang="ja-JP" altLang="en-US" dirty="0"/>
              <a:t>ご不便をおかけしますが、よろしくお願いいたします。</a:t>
            </a:r>
          </a:p>
          <a:p>
            <a:r>
              <a:rPr lang="en-US" altLang="ja-JP" dirty="0"/>
              <a:t>VAIO </a:t>
            </a:r>
            <a:r>
              <a:rPr lang="ja-JP" altLang="en-US" dirty="0"/>
              <a:t>セキュリティセンター  </a:t>
            </a:r>
          </a:p>
          <a:p>
            <a:r>
              <a:rPr lang="en-US" altLang="ja-JP" dirty="0"/>
              <a:t>security-check@support-vaio.com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1E3361-21A2-99FD-6809-B5C2D4EDC0A4}"/>
              </a:ext>
            </a:extLst>
          </p:cNvPr>
          <p:cNvSpPr txBox="1"/>
          <p:nvPr/>
        </p:nvSpPr>
        <p:spPr>
          <a:xfrm rot="2237481">
            <a:off x="2955688" y="1782786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>
                <a:solidFill>
                  <a:srgbClr val="FF0000"/>
                </a:solidFill>
                <a:latin typeface="Arial Black" panose="020B0A04020102020204" pitchFamily="34" charset="0"/>
                <a:ea typeface="STHupo" panose="020B0503020204020204" pitchFamily="2" charset="-122"/>
                <a:cs typeface="ADLaM Display" panose="020F0502020204030204" pitchFamily="2" charset="0"/>
              </a:rPr>
              <a:t>Spoofing</a:t>
            </a:r>
            <a:endParaRPr kumimoji="1" lang="ja-JP" altLang="en-US" sz="5400" dirty="0">
              <a:solidFill>
                <a:srgbClr val="FF0000"/>
              </a:solidFill>
              <a:latin typeface="Arial Black" panose="020B0A04020102020204" pitchFamily="34" charset="0"/>
              <a:ea typeface="STHupo" panose="020B0503020204020204" pitchFamily="2" charset="-122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A39A1-94F2-66E1-FFF2-BBE51810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47FF9D-0DF5-E64C-6794-A276AACC2142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EA975C-FE35-CC31-8804-7C504F65797F}"/>
              </a:ext>
            </a:extLst>
          </p:cNvPr>
          <p:cNvSpPr/>
          <p:nvPr/>
        </p:nvSpPr>
        <p:spPr>
          <a:xfrm>
            <a:off x="62185" y="712362"/>
            <a:ext cx="2954655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要注意メールの例</a:t>
            </a:r>
          </a:p>
        </p:txBody>
      </p:sp>
      <p:pic>
        <p:nvPicPr>
          <p:cNvPr id="4" name="図 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06E95C0-65E2-9778-3416-A8A0898CF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2" y="1235582"/>
            <a:ext cx="5560764" cy="50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3EE2A-BCBF-9337-664B-E1E7A62E5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F182378-9A65-F3E4-8000-A4B963B29042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10A8E28-762A-6428-FDA8-6CDB23CB7080}"/>
              </a:ext>
            </a:extLst>
          </p:cNvPr>
          <p:cNvSpPr/>
          <p:nvPr/>
        </p:nvSpPr>
        <p:spPr>
          <a:xfrm>
            <a:off x="62185" y="712362"/>
            <a:ext cx="215956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本物のサイト</a:t>
            </a:r>
          </a:p>
        </p:txBody>
      </p:sp>
      <p:pic>
        <p:nvPicPr>
          <p:cNvPr id="5" name="図 4" descr="グラフィカル ユーザー インターフェイス, テキスト, アプリケーション, メール&#10;&#10;AI 生成コンテンツは誤りを含む可能性があります。">
            <a:hlinkClick r:id="rId2"/>
            <a:extLst>
              <a:ext uri="{FF2B5EF4-FFF2-40B4-BE49-F238E27FC236}">
                <a16:creationId xmlns:a16="http://schemas.microsoft.com/office/drawing/2014/main" id="{B7E5F043-1084-CBE1-38EE-27821961E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235582"/>
            <a:ext cx="8687051" cy="5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AF95E-7FA3-B4CC-65F3-608734AB3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BA8183-7E68-B6C4-EFC9-FF497BADF30E}"/>
              </a:ext>
            </a:extLst>
          </p:cNvPr>
          <p:cNvSpPr/>
          <p:nvPr/>
        </p:nvSpPr>
        <p:spPr>
          <a:xfrm>
            <a:off x="62185" y="-118635"/>
            <a:ext cx="4868640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00B0F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安心安全シリーズ</a:t>
            </a:r>
            <a:endParaRPr lang="en-US" altLang="ja-JP" sz="4800" b="1" dirty="0">
              <a:solidFill>
                <a:srgbClr val="00B0F0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0C608-CF82-1355-9E2B-45CDF93B6B4A}"/>
              </a:ext>
            </a:extLst>
          </p:cNvPr>
          <p:cNvSpPr/>
          <p:nvPr/>
        </p:nvSpPr>
        <p:spPr>
          <a:xfrm>
            <a:off x="62185" y="712362"/>
            <a:ext cx="90601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実は</a:t>
            </a:r>
          </a:p>
        </p:txBody>
      </p:sp>
      <p:pic>
        <p:nvPicPr>
          <p:cNvPr id="4" name="図 3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F3B6A123-3A2C-C18B-5E40-FCB3FFA6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08" y="878697"/>
            <a:ext cx="4609780" cy="510060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AC7791-F044-B876-BC98-BA366EE4F5D2}"/>
              </a:ext>
            </a:extLst>
          </p:cNvPr>
          <p:cNvSpPr txBox="1"/>
          <p:nvPr/>
        </p:nvSpPr>
        <p:spPr>
          <a:xfrm>
            <a:off x="6052931" y="1235582"/>
            <a:ext cx="2840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■絶対にクリックしない</a:t>
            </a:r>
            <a:endParaRPr kumimoji="1" lang="en-US" altLang="ja-JP" dirty="0"/>
          </a:p>
          <a:p>
            <a:r>
              <a:rPr lang="ja-JP" altLang="en-US" dirty="0"/>
              <a:t>■本物サイトで確認</a:t>
            </a:r>
            <a:endParaRPr lang="en-US" altLang="ja-JP" dirty="0"/>
          </a:p>
          <a:p>
            <a:r>
              <a:rPr kumimoji="1" lang="ja-JP" altLang="en-US" dirty="0"/>
              <a:t>■検索すると似た被害例が</a:t>
            </a:r>
            <a:endParaRPr kumimoji="1" lang="en-US" altLang="ja-JP" dirty="0"/>
          </a:p>
          <a:p>
            <a:r>
              <a:rPr lang="ja-JP" altLang="en-US" dirty="0"/>
              <a:t>でてくる</a:t>
            </a:r>
            <a:endParaRPr lang="en-US" altLang="ja-JP" dirty="0"/>
          </a:p>
          <a:p>
            <a:r>
              <a:rPr kumimoji="1" lang="ja-JP" altLang="en-US" dirty="0"/>
              <a:t>■削除するのが一番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766638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252</Words>
  <Application>Microsoft Office PowerPoint</Application>
  <PresentationFormat>画面に合わせる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Arial Unicode MS</vt:lpstr>
      <vt:lpstr>BIZ UDP明朝 Medium</vt:lpstr>
      <vt:lpstr>UD デジタル 教科書体 N-B</vt:lpstr>
      <vt:lpstr>游ゴシック</vt:lpstr>
      <vt:lpstr>Arial</vt:lpstr>
      <vt:lpstr>Arial Black</vt:lpstr>
      <vt:lpstr>Calibri</vt:lpstr>
      <vt:lpstr>Times New Roman</vt:lpstr>
      <vt:lpstr>9_Office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433</cp:revision>
  <cp:lastPrinted>2020-03-02T01:11:51Z</cp:lastPrinted>
  <dcterms:created xsi:type="dcterms:W3CDTF">2020-02-25T06:31:41Z</dcterms:created>
  <dcterms:modified xsi:type="dcterms:W3CDTF">2025-08-13T23:47:47Z</dcterms:modified>
</cp:coreProperties>
</file>