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3"/>
  </p:notesMasterIdLst>
  <p:sldIdLst>
    <p:sldId id="6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612D8C6C-D098-4548-A878-2D1360EE4DC4}">
          <p14:sldIdLst>
            <p14:sldId id="6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78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612" y="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0C13A-66B4-440E-B4D6-D2682AE93BD1}" type="datetimeFigureOut">
              <a:rPr kumimoji="1" lang="ja-JP" altLang="en-US" smtClean="0"/>
              <a:t>2025/6/1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C9FA4-C3AD-4D4F-82DE-6FA705C67E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370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111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/>
          <p:cNvCxnSpPr/>
          <p:nvPr userDrawn="1"/>
        </p:nvCxnSpPr>
        <p:spPr>
          <a:xfrm>
            <a:off x="0" y="6388100"/>
            <a:ext cx="9144000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6"/>
          <p:cNvSpPr txBox="1">
            <a:spLocks noChangeArrowheads="1"/>
          </p:cNvSpPr>
          <p:nvPr userDrawn="1"/>
        </p:nvSpPr>
        <p:spPr>
          <a:xfrm>
            <a:off x="8402127" y="6483563"/>
            <a:ext cx="719138" cy="288925"/>
          </a:xfrm>
          <a:prstGeom prst="rect">
            <a:avLst/>
          </a:prstGeom>
          <a:ln/>
        </p:spPr>
        <p:txBody>
          <a:bodyPr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9pPr>
          </a:lstStyle>
          <a:p>
            <a:pPr algn="r">
              <a:defRPr/>
            </a:pPr>
            <a:fld id="{B06F1EF4-1DB5-404E-8827-B060B708B099}" type="slidenum">
              <a:rPr lang="en-US" altLang="ja-JP" sz="1200" smtClean="0">
                <a:solidFill>
                  <a:srgbClr val="000000"/>
                </a:solidFill>
              </a:rPr>
              <a:pPr algn="r">
                <a:defRPr/>
              </a:pPr>
              <a:t>‹#›</a:t>
            </a:fld>
            <a:endParaRPr lang="en-US" altLang="ja-JP" sz="1200" dirty="0">
              <a:solidFill>
                <a:srgbClr val="000000"/>
              </a:solidFill>
            </a:endParaRPr>
          </a:p>
        </p:txBody>
      </p:sp>
      <p:sp>
        <p:nvSpPr>
          <p:cNvPr id="6" name="Line 16"/>
          <p:cNvSpPr>
            <a:spLocks noChangeShapeType="1"/>
          </p:cNvSpPr>
          <p:nvPr userDrawn="1"/>
        </p:nvSpPr>
        <p:spPr bwMode="auto">
          <a:xfrm>
            <a:off x="71438" y="680027"/>
            <a:ext cx="8964612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5826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2185" y="-118635"/>
            <a:ext cx="4868640" cy="830997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4800" b="1" dirty="0">
                <a:solidFill>
                  <a:srgbClr val="00B0F0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安心安全シリーズ</a:t>
            </a:r>
            <a:endParaRPr lang="en-US" altLang="ja-JP" sz="4800" b="1" dirty="0">
              <a:solidFill>
                <a:srgbClr val="00B0F0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1140386-2118-0A25-BA6C-54092B19E654}"/>
              </a:ext>
            </a:extLst>
          </p:cNvPr>
          <p:cNvSpPr/>
          <p:nvPr/>
        </p:nvSpPr>
        <p:spPr>
          <a:xfrm>
            <a:off x="62185" y="712362"/>
            <a:ext cx="2709396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rgbClr val="FF0000"/>
                </a:solidFill>
              </a:rPr>
              <a:t>要注意電話の例</a:t>
            </a:r>
          </a:p>
        </p:txBody>
      </p:sp>
      <p:pic>
        <p:nvPicPr>
          <p:cNvPr id="5" name="図 4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2BE6D35B-0E43-2088-CCD6-B3440E1767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1881" y="973972"/>
            <a:ext cx="2371101" cy="5099876"/>
          </a:xfrm>
          <a:prstGeom prst="rect">
            <a:avLst/>
          </a:prstGeom>
        </p:spPr>
      </p:pic>
      <p:sp>
        <p:nvSpPr>
          <p:cNvPr id="7" name="楕円 6">
            <a:extLst>
              <a:ext uri="{FF2B5EF4-FFF2-40B4-BE49-F238E27FC236}">
                <a16:creationId xmlns:a16="http://schemas.microsoft.com/office/drawing/2014/main" id="{9188FD7C-B6D6-E325-DD41-DB55618C0B18}"/>
              </a:ext>
            </a:extLst>
          </p:cNvPr>
          <p:cNvSpPr/>
          <p:nvPr/>
        </p:nvSpPr>
        <p:spPr>
          <a:xfrm>
            <a:off x="6040939" y="1881913"/>
            <a:ext cx="3103061" cy="755117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id="{BCBE31D8-82BD-CCED-84B7-80ACB766A39C}"/>
              </a:ext>
            </a:extLst>
          </p:cNvPr>
          <p:cNvSpPr/>
          <p:nvPr/>
        </p:nvSpPr>
        <p:spPr>
          <a:xfrm rot="1516267">
            <a:off x="5234017" y="1572478"/>
            <a:ext cx="1032388" cy="41885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7B3D575-2CE0-1886-54CC-125BA545A696}"/>
              </a:ext>
            </a:extLst>
          </p:cNvPr>
          <p:cNvSpPr txBox="1"/>
          <p:nvPr/>
        </p:nvSpPr>
        <p:spPr>
          <a:xfrm>
            <a:off x="275545" y="1317234"/>
            <a:ext cx="49920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/>
              <a:t>＋８８１から電話がかかってきた</a:t>
            </a: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1F61BD31-7D87-1C2E-7883-70C6EDF62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618" y="1881913"/>
            <a:ext cx="5649303" cy="276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「+881」から始まる電話番号は、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通常の国番号ではなく、</a:t>
            </a:r>
            <a:r>
              <a:rPr kumimoji="0" lang="ja-JP" altLang="ja-JP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「衛星電話」用の国際番号</a:t>
            </a:r>
            <a:r>
              <a: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です。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ja-JP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ja-JP" altLang="ja-JP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利用例</a:t>
            </a:r>
            <a:r>
              <a: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：海上・僻地・災害現場など、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通常の携帯回線が届かない場所での通信手段。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よくある用途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ja-JP" altLang="ja-JP" sz="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国際海運・航空業界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国際NGOや報道関係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軍事や災害救援関係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ja-JP" altLang="ja-JP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特殊詐欺やスパムの可能性もあり（近年増えている）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76B14AB-C0F4-B97A-1EDC-B653B5DFFA9B}"/>
              </a:ext>
            </a:extLst>
          </p:cNvPr>
          <p:cNvSpPr txBox="1"/>
          <p:nvPr/>
        </p:nvSpPr>
        <p:spPr>
          <a:xfrm>
            <a:off x="275545" y="4470144"/>
            <a:ext cx="512031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ja-JP" altLang="en-US" b="1" dirty="0"/>
              <a:t>対応方法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b="1" dirty="0"/>
              <a:t>心当たりがなければ出ないことをおすすめします。</a:t>
            </a:r>
            <a:endParaRPr lang="ja-JP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b="1" dirty="0"/>
              <a:t>絶対に折り返し電話しないでください。</a:t>
            </a:r>
            <a:r>
              <a:rPr lang="ja-JP" altLang="en-US" dirty="0"/>
              <a:t> </a:t>
            </a: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dirty="0"/>
              <a:t>高額請求される可能性があります。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dirty="0"/>
              <a:t>スマホのセキュリティアプリや通信会社で</a:t>
            </a: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dirty="0"/>
              <a:t>迷惑電話設定を使うのも有効です。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8795449"/>
      </p:ext>
    </p:extLst>
  </p:cSld>
  <p:clrMapOvr>
    <a:masterClrMapping/>
  </p:clrMapOvr>
</p:sld>
</file>

<file path=ppt/theme/theme1.xml><?xml version="1.0" encoding="utf-8"?>
<a:theme xmlns:a="http://schemas.openxmlformats.org/drawingml/2006/main" name="9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3948</TotalTime>
  <Words>136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UDP明朝 Medium</vt:lpstr>
      <vt:lpstr>游ゴシック</vt:lpstr>
      <vt:lpstr>Arial</vt:lpstr>
      <vt:lpstr>Calibri</vt:lpstr>
      <vt:lpstr>Times New Roman</vt:lpstr>
      <vt:lpstr>9_Office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パナソニック西門真地区再開発 新橋波ﾌﾟﾛｼﾞｪｸﾄの取り組みとご協力のお願い</dc:title>
  <dc:creator>青山 光洋</dc:creator>
  <cp:lastModifiedBy>koji iwamoto</cp:lastModifiedBy>
  <cp:revision>432</cp:revision>
  <cp:lastPrinted>2020-03-02T01:11:51Z</cp:lastPrinted>
  <dcterms:created xsi:type="dcterms:W3CDTF">2020-02-25T06:31:41Z</dcterms:created>
  <dcterms:modified xsi:type="dcterms:W3CDTF">2025-05-31T22:53:44Z</dcterms:modified>
</cp:coreProperties>
</file>