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34" r:id="rId2"/>
    <p:sldId id="665" r:id="rId3"/>
    <p:sldId id="347" r:id="rId4"/>
    <p:sldId id="344" r:id="rId5"/>
    <p:sldId id="365" r:id="rId6"/>
    <p:sldId id="670" r:id="rId7"/>
    <p:sldId id="354" r:id="rId8"/>
    <p:sldId id="672" r:id="rId9"/>
    <p:sldId id="671" r:id="rId10"/>
    <p:sldId id="284" r:id="rId11"/>
  </p:sldIdLst>
  <p:sldSz cx="9144000" cy="6858000" type="screen4x3"/>
  <p:notesSz cx="7100888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051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2194" y="0"/>
            <a:ext cx="3077051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24EB91E-2F04-4921-A8C6-92F5407615E8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5338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089" y="4924643"/>
            <a:ext cx="5680710" cy="4029254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051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2194" y="9719598"/>
            <a:ext cx="3077051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FFBFB3-D323-4D32-88AF-C37DC04CD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225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7775" y="1279525"/>
            <a:ext cx="4605338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C11A8-8FC4-409E-9A2D-62E479F40CD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30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773E-4B38-4C69-B3A7-E6E0FDE14D08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29155"/>
            <a:ext cx="3086100" cy="3651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1657"/>
            <a:ext cx="658468" cy="365125"/>
          </a:xfrm>
        </p:spPr>
        <p:txBody>
          <a:bodyPr/>
          <a:lstStyle/>
          <a:p>
            <a:r>
              <a:rPr kumimoji="1" lang="en-US" altLang="ja-JP" dirty="0"/>
              <a:t>- </a:t>
            </a:r>
            <a:fld id="{5EF24482-1193-4C28-9A66-95591FC55DC6}" type="slidenum">
              <a:rPr kumimoji="1" lang="ja-JP" altLang="en-US" smtClean="0"/>
              <a:pPr/>
              <a:t>‹#›</a:t>
            </a:fld>
            <a:r>
              <a:rPr kumimoji="1" lang="ja-JP" altLang="en-US" dirty="0"/>
              <a:t> </a:t>
            </a:r>
            <a:r>
              <a:rPr kumimoji="1" lang="en-US" altLang="ja-JP" dirty="0"/>
              <a:t>-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92DB320-259F-D27B-A999-670BD5BE1DDA}"/>
              </a:ext>
            </a:extLst>
          </p:cNvPr>
          <p:cNvSpPr txBox="1"/>
          <p:nvPr userDrawn="1"/>
        </p:nvSpPr>
        <p:spPr>
          <a:xfrm>
            <a:off x="2948862" y="176879"/>
            <a:ext cx="6251018" cy="288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zh-CN" altLang="ja-JP" sz="2400" kern="1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学園南</a:t>
            </a:r>
            <a:r>
              <a:rPr lang="ja-JP" altLang="en-US" sz="2400" kern="1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地域</a:t>
            </a:r>
            <a:r>
              <a:rPr lang="zh-CN" altLang="ja-JP" sz="2400" kern="1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社会福祉協議会</a:t>
            </a:r>
            <a:r>
              <a:rPr lang="ja-JP" altLang="en-US" sz="2400" kern="1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2400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学園南</a:t>
            </a:r>
            <a:r>
              <a:rPr lang="en-US" altLang="ja-JP" sz="2400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ICT</a:t>
            </a:r>
            <a:r>
              <a:rPr lang="ja-JP" altLang="ja-JP" sz="2400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部会</a:t>
            </a:r>
            <a:endParaRPr lang="en-US" altLang="ja-JP" sz="44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727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17EE2-80FB-41CF-9C1F-7A2A69C3EEBB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42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91C0-047A-4B03-B5C5-D7E18EF374BF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61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57276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47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E227-B803-46E1-8B71-9EBB1F9E5673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68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FE55-1B06-4988-83A2-4706B68A7F6E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27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E754-F134-4952-A8A2-CAB22203A837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70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A286-C4DF-43BD-9A31-BAFBB46A3718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296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A596-26A3-4ED3-A34F-B145EBCF5157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86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5A7D-3021-400A-9098-28F606F02FAC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39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1A52-DAF2-4767-A7A1-4492E0E8E110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11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A330-1351-407C-93BC-263C0B48E245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75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0E182-554A-464F-8C81-C3B217C14473}" type="datetime1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24482-1193-4C28-9A66-95591FC55D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91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xxxx@ocn.ne" TargetMode="External"/><Relationship Id="rId2" Type="http://schemas.openxmlformats.org/officeDocument/2006/relationships/hyperlink" Target="mailto:xxxx@docomo.ne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tm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鳥, オレンジ, 座る, 吊るす が含まれている画像&#10;&#10;自動的に生成された説明">
            <a:extLst>
              <a:ext uri="{FF2B5EF4-FFF2-40B4-BE49-F238E27FC236}">
                <a16:creationId xmlns:a16="http://schemas.microsoft.com/office/drawing/2014/main" id="{6FAF3024-7B9A-1D67-3BB1-1CA03AC17C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855"/>
            <a:ext cx="9144000" cy="6072537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83C603-CCD0-4C1C-857E-EDCA4B60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491048" y="6448616"/>
            <a:ext cx="33741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２０２４年 </a:t>
            </a:r>
            <a:r>
              <a:rPr lang="en-US" altLang="ja-JP" sz="21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sz="21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21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</a:t>
            </a:r>
            <a:r>
              <a:rPr lang="ja-JP" altLang="en-US" sz="21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日（水）</a:t>
            </a:r>
          </a:p>
        </p:txBody>
      </p:sp>
      <p:pic>
        <p:nvPicPr>
          <p:cNvPr id="3" name="図 2" descr="おもちゃ, 時計 が含まれている画像&#10;&#10;自動的に生成された説明">
            <a:extLst>
              <a:ext uri="{FF2B5EF4-FFF2-40B4-BE49-F238E27FC236}">
                <a16:creationId xmlns:a16="http://schemas.microsoft.com/office/drawing/2014/main" id="{DEC6AD82-EAA9-2820-FA8A-F2766A9F8E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927" y="348608"/>
            <a:ext cx="2161975" cy="278509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FD3EF6D-AB7C-CC0B-64E3-D838736FF0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8689" y="532616"/>
            <a:ext cx="2801996" cy="269821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E56286-FB05-F620-1651-BD864FEB4675}"/>
              </a:ext>
            </a:extLst>
          </p:cNvPr>
          <p:cNvSpPr txBox="1"/>
          <p:nvPr/>
        </p:nvSpPr>
        <p:spPr>
          <a:xfrm>
            <a:off x="245327" y="5382631"/>
            <a:ext cx="861989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スマホ・パソコン教室　</a:t>
            </a:r>
            <a:r>
              <a:rPr lang="en-US" altLang="ja-JP" sz="495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11</a:t>
            </a:r>
            <a:r>
              <a:rPr lang="ja-JP" altLang="en-US" sz="495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月度　　　　　</a:t>
            </a:r>
            <a:endParaRPr lang="ja-JP" altLang="en-US" sz="45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37014" y="5329922"/>
            <a:ext cx="9056615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スマホ・パソコン教室　</a:t>
            </a:r>
            <a:r>
              <a:rPr lang="en-US" altLang="ja-JP" sz="4950" dirty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11</a:t>
            </a:r>
            <a:r>
              <a:rPr lang="ja-JP" altLang="en-US" sz="4950" dirty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月度　　　　　</a:t>
            </a:r>
            <a:endParaRPr lang="ja-JP" altLang="en-US" sz="4500" dirty="0">
              <a:solidFill>
                <a:srgbClr val="92D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" name="図 9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D0766624-07BA-063B-91C9-7D2328023E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805" y="3993253"/>
            <a:ext cx="1177473" cy="117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185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2">
            <a:extLst>
              <a:ext uri="{FF2B5EF4-FFF2-40B4-BE49-F238E27FC236}">
                <a16:creationId xmlns:a16="http://schemas.microsoft.com/office/drawing/2014/main" id="{E44F50A5-1FB8-9DA5-49D5-C058F09B9664}"/>
              </a:ext>
            </a:extLst>
          </p:cNvPr>
          <p:cNvSpPr txBox="1">
            <a:spLocks/>
          </p:cNvSpPr>
          <p:nvPr/>
        </p:nvSpPr>
        <p:spPr>
          <a:xfrm>
            <a:off x="2019377" y="2812826"/>
            <a:ext cx="5246127" cy="383679"/>
          </a:xfrm>
          <a:prstGeom prst="rect">
            <a:avLst/>
          </a:prstGeom>
        </p:spPr>
        <p:txBody>
          <a:bodyPr/>
          <a:lstStyle>
            <a:lvl1pPr marL="6096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1pPr>
            <a:lvl2pPr marL="12192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2pPr>
            <a:lvl3pPr marL="18288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3pPr>
            <a:lvl4pPr marL="24384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4pPr>
            <a:lvl5pPr marL="30480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5pPr>
            <a:lvl6pPr marL="36576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6pPr>
            <a:lvl7pPr marL="42672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7pPr>
            <a:lvl8pPr marL="48768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8pPr>
            <a:lvl9pPr marL="54864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9pPr>
          </a:lstStyle>
          <a:p>
            <a:pPr marL="0" indent="0">
              <a:buNone/>
              <a:defRPr b="1">
                <a:solidFill>
                  <a:srgbClr val="4472C4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pPr>
            <a:r>
              <a:rPr lang="ja-JP" altLang="en-US" sz="4313" b="1" dirty="0">
                <a:solidFill>
                  <a:srgbClr val="4472C4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rPr>
              <a:t>今日はここまで</a:t>
            </a:r>
          </a:p>
        </p:txBody>
      </p:sp>
    </p:spTree>
    <p:extLst>
      <p:ext uri="{BB962C8B-B14F-4D97-AF65-F5344CB8AC3E}">
        <p14:creationId xmlns:p14="http://schemas.microsoft.com/office/powerpoint/2010/main" val="27117271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C3F113-F250-33C4-9118-E233B069A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7AB9E655-FE58-4E68-716A-DCEA25E875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1395413"/>
            <a:ext cx="5143500" cy="51435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8ED4EA-DA7B-0F5F-92AB-7B3A03EEB74D}"/>
              </a:ext>
            </a:extLst>
          </p:cNvPr>
          <p:cNvSpPr txBox="1"/>
          <p:nvPr/>
        </p:nvSpPr>
        <p:spPr>
          <a:xfrm>
            <a:off x="234175" y="319087"/>
            <a:ext cx="6468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u="sng" dirty="0">
                <a:solidFill>
                  <a:srgbClr val="FF0000"/>
                </a:solidFill>
                <a:latin typeface="AR悠々ｺﾞｼｯｸ体E04" panose="040B0909000000000000" pitchFamily="49" charset="-128"/>
                <a:ea typeface="AR悠々ｺﾞｼｯｸ体E04" panose="040B0909000000000000" pitchFamily="49" charset="-128"/>
              </a:rPr>
              <a:t>公式ライン　</a:t>
            </a:r>
            <a:r>
              <a:rPr kumimoji="1" lang="en-US" altLang="ja-JP" sz="2800" b="1" u="sng" dirty="0">
                <a:solidFill>
                  <a:srgbClr val="FF0000"/>
                </a:solidFill>
                <a:latin typeface="AR悠々ｺﾞｼｯｸ体E04" panose="040B0909000000000000" pitchFamily="49" charset="-128"/>
                <a:ea typeface="AR悠々ｺﾞｼｯｸ体E04" panose="040B0909000000000000" pitchFamily="49" charset="-128"/>
              </a:rPr>
              <a:t>ICT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AR悠々ｺﾞｼｯｸ体E04" panose="040B0909000000000000" pitchFamily="49" charset="-128"/>
                <a:ea typeface="AR悠々ｺﾞｼｯｸ体E04" panose="040B0909000000000000" pitchFamily="49" charset="-128"/>
              </a:rPr>
              <a:t>教室　を始めました。</a:t>
            </a:r>
          </a:p>
        </p:txBody>
      </p:sp>
    </p:spTree>
    <p:extLst>
      <p:ext uri="{BB962C8B-B14F-4D97-AF65-F5344CB8AC3E}">
        <p14:creationId xmlns:p14="http://schemas.microsoft.com/office/powerpoint/2010/main" val="112740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11649B-1E2D-48C1-B7FB-2FF0433FF103}"/>
              </a:ext>
            </a:extLst>
          </p:cNvPr>
          <p:cNvSpPr txBox="1"/>
          <p:nvPr/>
        </p:nvSpPr>
        <p:spPr>
          <a:xfrm>
            <a:off x="156918" y="454192"/>
            <a:ext cx="7460035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zh-CN" altLang="ja-JP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学園南地区社会福祉協議会</a:t>
            </a:r>
            <a:r>
              <a:rPr lang="ja-JP" altLang="en-US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学園南</a:t>
            </a:r>
            <a:r>
              <a:rPr lang="en-US" altLang="ja-JP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ICT</a:t>
            </a:r>
            <a:r>
              <a:rPr lang="ja-JP" altLang="ja-JP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部会</a:t>
            </a:r>
            <a:endParaRPr lang="en-US" altLang="ja-JP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endParaRPr lang="en-US" altLang="ja-JP" sz="600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3000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パソコン教室　</a:t>
            </a: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毎月第３水曜　</a:t>
            </a:r>
            <a:r>
              <a:rPr lang="en-US" altLang="ja-JP" sz="2400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at</a:t>
            </a: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集会室　</a:t>
            </a:r>
            <a:endParaRPr lang="ja-JP" altLang="en-US" sz="2400" b="1" dirty="0">
              <a:solidFill>
                <a:schemeClr val="accent2">
                  <a:lumMod val="75000"/>
                </a:schemeClr>
              </a:solidFill>
              <a:latin typeface="AR P悠々ｺﾞｼｯｸ体E04" panose="040B0900000000000000" pitchFamily="50" charset="-128"/>
              <a:ea typeface="AR P悠々ｺﾞｼｯｸ体E04" panose="04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3B32E0-E87C-4C9E-85A2-EA7C6B4B17BD}"/>
              </a:ext>
            </a:extLst>
          </p:cNvPr>
          <p:cNvSpPr txBox="1"/>
          <p:nvPr/>
        </p:nvSpPr>
        <p:spPr>
          <a:xfrm>
            <a:off x="588198" y="2384648"/>
            <a:ext cx="43101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100" b="1" dirty="0">
                <a:solidFill>
                  <a:srgbClr val="FF0000"/>
                </a:solidFill>
              </a:rPr>
              <a:t>1</a:t>
            </a:r>
            <a:r>
              <a:rPr lang="ja-JP" altLang="en-US" sz="2100" b="1" dirty="0">
                <a:solidFill>
                  <a:srgbClr val="FF0000"/>
                </a:solidFill>
              </a:rPr>
              <a:t>部（</a:t>
            </a:r>
            <a:r>
              <a:rPr lang="en-US" altLang="ja-JP" sz="2100" b="1" dirty="0">
                <a:solidFill>
                  <a:srgbClr val="FF0000"/>
                </a:solidFill>
              </a:rPr>
              <a:t>13:30</a:t>
            </a:r>
            <a:r>
              <a:rPr lang="ja-JP" altLang="en-US" sz="2100" b="1" dirty="0">
                <a:solidFill>
                  <a:srgbClr val="FF0000"/>
                </a:solidFill>
              </a:rPr>
              <a:t>～</a:t>
            </a:r>
            <a:r>
              <a:rPr lang="en-US" altLang="ja-JP" sz="2100" b="1" dirty="0">
                <a:solidFill>
                  <a:srgbClr val="FF0000"/>
                </a:solidFill>
              </a:rPr>
              <a:t>14:30)</a:t>
            </a:r>
            <a:r>
              <a:rPr lang="ja-JP" altLang="en-US" sz="2100" b="1" dirty="0">
                <a:solidFill>
                  <a:srgbClr val="FF0000"/>
                </a:solidFill>
              </a:rPr>
              <a:t>　　　</a:t>
            </a:r>
            <a:endParaRPr lang="en-US" altLang="ja-JP" sz="2100" b="1" dirty="0">
              <a:solidFill>
                <a:srgbClr val="FF0000"/>
              </a:solidFill>
            </a:endParaRPr>
          </a:p>
          <a:p>
            <a:r>
              <a:rPr lang="ja-JP" altLang="en-US" sz="2100" b="1" dirty="0">
                <a:solidFill>
                  <a:srgbClr val="FF0000"/>
                </a:solidFill>
              </a:rPr>
              <a:t>　　</a:t>
            </a:r>
            <a:r>
              <a:rPr lang="en-US" altLang="ja-JP" sz="2100" b="1" dirty="0">
                <a:solidFill>
                  <a:srgbClr val="FF0000"/>
                </a:solidFill>
              </a:rPr>
              <a:t>Windows/</a:t>
            </a:r>
            <a:r>
              <a:rPr lang="ja-JP" altLang="en-US" sz="2100" b="1" dirty="0">
                <a:solidFill>
                  <a:srgbClr val="FF0000"/>
                </a:solidFill>
              </a:rPr>
              <a:t>スマホ操作について</a:t>
            </a:r>
            <a:endParaRPr lang="en-US" altLang="ja-JP" sz="21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E316852-3A6E-4183-85A4-32A117F2CC06}"/>
              </a:ext>
            </a:extLst>
          </p:cNvPr>
          <p:cNvSpPr txBox="1"/>
          <p:nvPr/>
        </p:nvSpPr>
        <p:spPr>
          <a:xfrm>
            <a:off x="536502" y="4785396"/>
            <a:ext cx="33906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0" b="1" dirty="0"/>
              <a:t>３部（</a:t>
            </a:r>
            <a:r>
              <a:rPr lang="en-US" altLang="ja-JP" sz="2100" b="1" dirty="0"/>
              <a:t>15:00</a:t>
            </a:r>
            <a:r>
              <a:rPr lang="ja-JP" altLang="en-US" sz="2100" b="1" dirty="0"/>
              <a:t>～</a:t>
            </a:r>
            <a:r>
              <a:rPr lang="en-US" altLang="ja-JP" sz="2100" b="1" dirty="0"/>
              <a:t>15:15)</a:t>
            </a:r>
            <a:r>
              <a:rPr lang="ja-JP" altLang="en-US" sz="2100" b="1" dirty="0"/>
              <a:t>　　　</a:t>
            </a:r>
            <a:endParaRPr lang="en-US" altLang="ja-JP" sz="2100" b="1" dirty="0"/>
          </a:p>
          <a:p>
            <a:r>
              <a:rPr lang="ja-JP" altLang="en-US" sz="2100" b="1" dirty="0"/>
              <a:t>　　</a:t>
            </a:r>
            <a:r>
              <a:rPr lang="en-US" altLang="ja-JP" sz="2100" b="1" dirty="0" err="1"/>
              <a:t>Ofiice</a:t>
            </a:r>
            <a:r>
              <a:rPr lang="ja-JP" altLang="en-US" sz="2100" b="1" dirty="0"/>
              <a:t>について</a:t>
            </a:r>
            <a:endParaRPr lang="en-US" altLang="ja-JP" sz="21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36F7CA1-0BDE-45D0-8A12-5FBCB64A31B2}"/>
              </a:ext>
            </a:extLst>
          </p:cNvPr>
          <p:cNvSpPr txBox="1"/>
          <p:nvPr/>
        </p:nvSpPr>
        <p:spPr>
          <a:xfrm>
            <a:off x="931101" y="4270022"/>
            <a:ext cx="339067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0" b="1" dirty="0">
                <a:solidFill>
                  <a:srgbClr val="00B0F0"/>
                </a:solidFill>
              </a:rPr>
              <a:t>休憩（</a:t>
            </a:r>
            <a:r>
              <a:rPr lang="en-US" altLang="ja-JP" sz="2100" b="1" dirty="0">
                <a:solidFill>
                  <a:srgbClr val="00B0F0"/>
                </a:solidFill>
              </a:rPr>
              <a:t>14:45</a:t>
            </a:r>
            <a:r>
              <a:rPr lang="ja-JP" altLang="en-US" sz="2100" b="1" dirty="0">
                <a:solidFill>
                  <a:srgbClr val="00B0F0"/>
                </a:solidFill>
              </a:rPr>
              <a:t>～</a:t>
            </a:r>
            <a:r>
              <a:rPr lang="en-US" altLang="ja-JP" sz="2100" b="1" dirty="0">
                <a:solidFill>
                  <a:srgbClr val="00B0F0"/>
                </a:solidFill>
              </a:rPr>
              <a:t>15:00)</a:t>
            </a:r>
            <a:r>
              <a:rPr lang="ja-JP" altLang="en-US" sz="2100" b="1" dirty="0">
                <a:solidFill>
                  <a:srgbClr val="00B0F0"/>
                </a:solidFill>
              </a:rPr>
              <a:t>　　　</a:t>
            </a:r>
            <a:endParaRPr lang="en-US" altLang="ja-JP" sz="2100" b="1" dirty="0">
              <a:solidFill>
                <a:srgbClr val="00B0F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DC88A9D-1ADC-4A34-BC3E-EB8C257BC8C2}"/>
              </a:ext>
            </a:extLst>
          </p:cNvPr>
          <p:cNvSpPr txBox="1"/>
          <p:nvPr/>
        </p:nvSpPr>
        <p:spPr>
          <a:xfrm>
            <a:off x="536502" y="5549973"/>
            <a:ext cx="41985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0" b="1" dirty="0"/>
              <a:t>３部つづき（</a:t>
            </a:r>
            <a:r>
              <a:rPr lang="en-US" altLang="ja-JP" sz="2100" b="1" dirty="0"/>
              <a:t>15:15</a:t>
            </a:r>
            <a:r>
              <a:rPr lang="ja-JP" altLang="en-US" sz="2100" b="1" dirty="0"/>
              <a:t>～</a:t>
            </a:r>
            <a:r>
              <a:rPr lang="en-US" altLang="ja-JP" sz="2100" b="1" dirty="0"/>
              <a:t>16:00)</a:t>
            </a:r>
            <a:r>
              <a:rPr lang="ja-JP" altLang="en-US" sz="2100" b="1" dirty="0"/>
              <a:t>　　　</a:t>
            </a:r>
            <a:endParaRPr lang="en-US" altLang="ja-JP" sz="2100" b="1" dirty="0"/>
          </a:p>
          <a:p>
            <a:r>
              <a:rPr lang="ja-JP" altLang="en-US" sz="2100" b="1" dirty="0"/>
              <a:t>　　課題演習</a:t>
            </a:r>
            <a:endParaRPr lang="en-US" altLang="ja-JP" sz="21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37B026-CF92-460E-BC00-C445CEC5D2B0}"/>
              </a:ext>
            </a:extLst>
          </p:cNvPr>
          <p:cNvSpPr txBox="1"/>
          <p:nvPr/>
        </p:nvSpPr>
        <p:spPr>
          <a:xfrm>
            <a:off x="538871" y="3123300"/>
            <a:ext cx="3416320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0" b="1" dirty="0"/>
              <a:t>２部（</a:t>
            </a:r>
            <a:r>
              <a:rPr lang="en-US" altLang="ja-JP" sz="2100" b="1" dirty="0"/>
              <a:t>14:30</a:t>
            </a:r>
            <a:r>
              <a:rPr lang="ja-JP" altLang="en-US" sz="2100" b="1" dirty="0"/>
              <a:t>～</a:t>
            </a:r>
            <a:r>
              <a:rPr lang="en-US" altLang="ja-JP" sz="2100" b="1" dirty="0"/>
              <a:t>14:45)</a:t>
            </a:r>
            <a:r>
              <a:rPr lang="ja-JP" altLang="en-US" sz="2100" b="1" dirty="0"/>
              <a:t>　　　</a:t>
            </a:r>
            <a:endParaRPr lang="en-US" altLang="ja-JP" sz="2100" b="1" dirty="0"/>
          </a:p>
          <a:p>
            <a:r>
              <a:rPr lang="ja-JP" altLang="en-US" sz="2100" b="1" dirty="0"/>
              <a:t>　　ワンポイントレッスン</a:t>
            </a:r>
            <a:endParaRPr lang="en-US" altLang="ja-JP" sz="2100" b="1" dirty="0"/>
          </a:p>
          <a:p>
            <a:r>
              <a:rPr lang="ja-JP" altLang="en-US" sz="2100" b="1" dirty="0"/>
              <a:t>　　最新トピックス紹介</a:t>
            </a:r>
            <a:endParaRPr lang="en-US" altLang="ja-JP" sz="2100" b="1" dirty="0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C316AE43-7E4A-4343-89CD-DD5025091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409" y="4195514"/>
            <a:ext cx="1981089" cy="1918427"/>
          </a:xfrm>
          <a:prstGeom prst="rect">
            <a:avLst/>
          </a:prstGeom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5C6115D-6A82-4F2B-9A2A-D03FC9239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4482-1193-4C28-9A66-95591FC55DC6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A693C8E-C8C3-4F3E-B616-63832C3CD81A}"/>
              </a:ext>
            </a:extLst>
          </p:cNvPr>
          <p:cNvSpPr txBox="1"/>
          <p:nvPr/>
        </p:nvSpPr>
        <p:spPr>
          <a:xfrm>
            <a:off x="536502" y="1535366"/>
            <a:ext cx="7497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★まず、今月の資料を</a:t>
            </a:r>
            <a:r>
              <a:rPr kumimoji="1" lang="en-US" altLang="ja-JP" sz="2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ICT</a:t>
            </a:r>
            <a:r>
              <a:rPr kumimoji="1" lang="ja-JP" altLang="en-US" sz="20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教室サイトからダウンロードしよう！</a:t>
            </a:r>
            <a:endParaRPr kumimoji="1" lang="en-US" altLang="ja-JP" sz="20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右大かっこ 4">
            <a:extLst>
              <a:ext uri="{FF2B5EF4-FFF2-40B4-BE49-F238E27FC236}">
                <a16:creationId xmlns:a16="http://schemas.microsoft.com/office/drawing/2014/main" id="{0496D234-8415-A308-F43A-C1C9D9384DC0}"/>
              </a:ext>
            </a:extLst>
          </p:cNvPr>
          <p:cNvSpPr/>
          <p:nvPr/>
        </p:nvSpPr>
        <p:spPr>
          <a:xfrm>
            <a:off x="4735087" y="2384648"/>
            <a:ext cx="212592" cy="1810866"/>
          </a:xfrm>
          <a:prstGeom prst="rightBracket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0C11118-4924-F2F8-7FE2-4494938C391D}"/>
              </a:ext>
            </a:extLst>
          </p:cNvPr>
          <p:cNvSpPr txBox="1"/>
          <p:nvPr/>
        </p:nvSpPr>
        <p:spPr>
          <a:xfrm>
            <a:off x="5037499" y="2889962"/>
            <a:ext cx="23391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0" b="1" dirty="0"/>
              <a:t>スマホのみの方は</a:t>
            </a:r>
            <a:endParaRPr lang="en-US" altLang="ja-JP" sz="2100" b="1" dirty="0"/>
          </a:p>
          <a:p>
            <a:r>
              <a:rPr lang="ja-JP" altLang="en-US" sz="2100" b="1" dirty="0"/>
              <a:t>ここまでです。</a:t>
            </a:r>
            <a:endParaRPr lang="en-US" altLang="ja-JP" sz="2100" b="1" dirty="0"/>
          </a:p>
        </p:txBody>
      </p:sp>
    </p:spTree>
    <p:extLst>
      <p:ext uri="{BB962C8B-B14F-4D97-AF65-F5344CB8AC3E}">
        <p14:creationId xmlns:p14="http://schemas.microsoft.com/office/powerpoint/2010/main" val="2417816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542789-21D1-4820-BAA0-04EB5E7E62B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43649" y="595885"/>
            <a:ext cx="7636952" cy="679363"/>
          </a:xfrm>
        </p:spPr>
        <p:txBody>
          <a:bodyPr>
            <a:normAutofit fontScale="90000"/>
          </a:bodyPr>
          <a:lstStyle/>
          <a:p>
            <a:r>
              <a:rPr lang="en-US" altLang="ja-JP" b="1" dirty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Windows</a:t>
            </a:r>
            <a:r>
              <a:rPr kumimoji="1" lang="ja-JP" altLang="en-US" b="1" dirty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編　本日の作業の前に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C4E261-98BD-4BD5-A53F-207C052D3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3" y="1384494"/>
            <a:ext cx="5257435" cy="518734"/>
          </a:xfrm>
        </p:spPr>
        <p:txBody>
          <a:bodyPr>
            <a:noAutofit/>
          </a:bodyPr>
          <a:lstStyle/>
          <a:p>
            <a:pPr algn="l"/>
            <a:r>
              <a:rPr lang="ja-JP" altLang="en-US" sz="24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①今月のフォルダを作成してますか？</a:t>
            </a:r>
            <a:endParaRPr lang="en-US" altLang="ja-JP" sz="24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A35A3E0-5E6C-4A7C-BD27-AB7CE9ACA9C8}"/>
              </a:ext>
            </a:extLst>
          </p:cNvPr>
          <p:cNvSpPr/>
          <p:nvPr/>
        </p:nvSpPr>
        <p:spPr>
          <a:xfrm>
            <a:off x="406403" y="1295706"/>
            <a:ext cx="7358170" cy="20248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noFill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811C7C19-476F-139B-5E47-8E6CA8F37C29}"/>
              </a:ext>
            </a:extLst>
          </p:cNvPr>
          <p:cNvSpPr txBox="1">
            <a:spLocks/>
          </p:cNvSpPr>
          <p:nvPr/>
        </p:nvSpPr>
        <p:spPr>
          <a:xfrm>
            <a:off x="556803" y="1903228"/>
            <a:ext cx="6854090" cy="518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例えば、</a:t>
            </a:r>
            <a:endParaRPr lang="en-US" altLang="ja-JP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1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デスクトップ </a:t>
            </a:r>
            <a:r>
              <a:rPr lang="en-US" altLang="ja-JP" sz="1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- ICT</a:t>
            </a:r>
            <a:r>
              <a:rPr lang="ja-JP" altLang="en-US" sz="1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教室 </a:t>
            </a:r>
            <a:r>
              <a:rPr lang="en-US" altLang="ja-JP" sz="1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- </a:t>
            </a:r>
            <a:r>
              <a:rPr lang="ja-JP" altLang="en-US" sz="1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２０２４年度 </a:t>
            </a:r>
            <a:r>
              <a:rPr lang="en-US" altLang="ja-JP" sz="1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- </a:t>
            </a:r>
            <a:r>
              <a:rPr lang="ja-JP" altLang="en-US" sz="1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●月</a:t>
            </a:r>
            <a:endParaRPr lang="en-US" altLang="ja-JP" sz="18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endParaRPr lang="en-US" altLang="ja-JP" sz="8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1800" b="1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フォルダの配置は各自の自由ですので、好きなように配置ください</a:t>
            </a:r>
            <a:endParaRPr lang="en-US" altLang="ja-JP" sz="1800" b="1" dirty="0">
              <a:solidFill>
                <a:schemeClr val="accent1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endParaRPr lang="en-US" altLang="ja-JP" sz="18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B62B6B73-CAE7-162E-52B0-966A11FC5B0B}"/>
              </a:ext>
            </a:extLst>
          </p:cNvPr>
          <p:cNvSpPr txBox="1">
            <a:spLocks/>
          </p:cNvSpPr>
          <p:nvPr/>
        </p:nvSpPr>
        <p:spPr>
          <a:xfrm>
            <a:off x="120867" y="3532160"/>
            <a:ext cx="8539351" cy="518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</a:t>
            </a:r>
            <a:r>
              <a:rPr lang="en-US" altLang="ja-JP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ICT</a:t>
            </a:r>
            <a:r>
              <a:rPr lang="ja-JP" altLang="en-US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教室のサイトから、４ファイルをダウンロードしていますか？</a:t>
            </a:r>
            <a:endParaRPr lang="en-US" altLang="ja-JP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C6E31E93-F9E6-F628-902F-3543E440F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782" y="3973141"/>
            <a:ext cx="4733960" cy="1500366"/>
          </a:xfrm>
          <a:prstGeom prst="rect">
            <a:avLst/>
          </a:prstGeom>
        </p:spPr>
      </p:pic>
      <p:sp>
        <p:nvSpPr>
          <p:cNvPr id="17" name="字幕 2">
            <a:extLst>
              <a:ext uri="{FF2B5EF4-FFF2-40B4-BE49-F238E27FC236}">
                <a16:creationId xmlns:a16="http://schemas.microsoft.com/office/drawing/2014/main" id="{FCFB1518-9A51-16B9-8646-50D300CC8BCC}"/>
              </a:ext>
            </a:extLst>
          </p:cNvPr>
          <p:cNvSpPr txBox="1">
            <a:spLocks/>
          </p:cNvSpPr>
          <p:nvPr/>
        </p:nvSpPr>
        <p:spPr>
          <a:xfrm>
            <a:off x="120867" y="5724926"/>
            <a:ext cx="8539351" cy="518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③事前にメール送付した添付ファイルを今月のフォルダに</a:t>
            </a:r>
            <a:endParaRPr lang="en-US" altLang="ja-JP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保存していますか？</a:t>
            </a:r>
            <a:endParaRPr lang="en-US" altLang="ja-JP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028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542789-21D1-4820-BAA0-04EB5E7E62B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1738" y="563467"/>
            <a:ext cx="7636952" cy="679363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solidFill>
                  <a:schemeClr val="accent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スマホ・</a:t>
            </a:r>
            <a:r>
              <a:rPr lang="en-US" altLang="ja-JP" b="1" dirty="0">
                <a:solidFill>
                  <a:schemeClr val="accent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Windows</a:t>
            </a:r>
            <a:r>
              <a:rPr kumimoji="1" lang="ja-JP" altLang="en-US" b="1" dirty="0">
                <a:solidFill>
                  <a:schemeClr val="accent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編　本日の作業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C4E261-98BD-4BD5-A53F-207C052D3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179" y="1446896"/>
            <a:ext cx="7808495" cy="1014528"/>
          </a:xfrm>
        </p:spPr>
        <p:txBody>
          <a:bodyPr>
            <a:noAutofit/>
          </a:bodyPr>
          <a:lstStyle/>
          <a:p>
            <a:pPr algn="l"/>
            <a:r>
              <a:rPr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ゴール：</a:t>
            </a:r>
            <a:endParaRPr lang="en-US" altLang="ja-JP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</a:t>
            </a:r>
            <a:r>
              <a:rPr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月は「メール復習」の月です</a:t>
            </a:r>
            <a:endParaRPr lang="en-US" altLang="ja-JP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ja-JP" altLang="en-US" b="1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メールについて、いろいろやってみましょう</a:t>
            </a:r>
            <a:endParaRPr lang="en-US" altLang="ja-JP" b="1" dirty="0">
              <a:solidFill>
                <a:srgbClr val="FFC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A35A3E0-5E6C-4A7C-BD27-AB7CE9ACA9C8}"/>
              </a:ext>
            </a:extLst>
          </p:cNvPr>
          <p:cNvSpPr/>
          <p:nvPr/>
        </p:nvSpPr>
        <p:spPr>
          <a:xfrm>
            <a:off x="430520" y="1402502"/>
            <a:ext cx="7358170" cy="152923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noFill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1950BD-1F04-EC06-5EE1-1AB0A3DC3409}"/>
              </a:ext>
            </a:extLst>
          </p:cNvPr>
          <p:cNvSpPr txBox="1"/>
          <p:nvPr/>
        </p:nvSpPr>
        <p:spPr>
          <a:xfrm>
            <a:off x="278295" y="3195296"/>
            <a:ext cx="2478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メールの種類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C22A76-E565-7A46-0085-D40281F12290}"/>
              </a:ext>
            </a:extLst>
          </p:cNvPr>
          <p:cNvSpPr txBox="1"/>
          <p:nvPr/>
        </p:nvSpPr>
        <p:spPr>
          <a:xfrm>
            <a:off x="738266" y="3926265"/>
            <a:ext cx="74478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１．携帯（キャリア）メール　→　携帯を買ったときにもらう</a:t>
            </a:r>
            <a:endParaRPr kumimoji="1" lang="en-US" altLang="ja-JP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例） </a:t>
            </a:r>
            <a:r>
              <a:rPr kumimoji="1" lang="en-US" altLang="ja-JP" sz="2400" b="1" dirty="0" err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xxxx@docomo.ne</a:t>
            </a:r>
            <a:r>
              <a:rPr kumimoji="1" lang="en-US" altLang="ja-JP" sz="2400" b="1" dirty="0" err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,jp</a:t>
            </a:r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xxxx@au.ne.jp</a:t>
            </a:r>
            <a:endParaRPr kumimoji="1" lang="ja-JP" altLang="en-US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731A14-48C7-E68E-63F2-C65D38E0DEDD}"/>
              </a:ext>
            </a:extLst>
          </p:cNvPr>
          <p:cNvSpPr txBox="1"/>
          <p:nvPr/>
        </p:nvSpPr>
        <p:spPr>
          <a:xfrm>
            <a:off x="738266" y="4757262"/>
            <a:ext cx="6332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．</a:t>
            </a:r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PC</a:t>
            </a:r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メール　→　光回線などの契約時にもらう</a:t>
            </a:r>
            <a:endParaRPr kumimoji="1" lang="en-US" altLang="ja-JP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例） </a:t>
            </a:r>
            <a:r>
              <a:rPr kumimoji="1" lang="en-US" altLang="ja-JP" sz="2400" b="1" dirty="0" err="1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xxxx@ocn.ne</a:t>
            </a:r>
            <a:r>
              <a:rPr kumimoji="1" lang="en-US" altLang="ja-JP" sz="2400" b="1" dirty="0" err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,jp</a:t>
            </a:r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xxxx@au.ne.jp</a:t>
            </a:r>
            <a:endParaRPr kumimoji="1" lang="ja-JP" altLang="en-US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33F1E6-20CA-C4C2-9BBA-0F828891C276}"/>
              </a:ext>
            </a:extLst>
          </p:cNvPr>
          <p:cNvSpPr txBox="1"/>
          <p:nvPr/>
        </p:nvSpPr>
        <p:spPr>
          <a:xfrm>
            <a:off x="732722" y="5616243"/>
            <a:ext cx="6470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．</a:t>
            </a:r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web</a:t>
            </a:r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メール　→　スマホを買ったときにもらう</a:t>
            </a:r>
            <a:endParaRPr kumimoji="1" lang="en-US" altLang="ja-JP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例） </a:t>
            </a:r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xxxx@gmail.com </a:t>
            </a:r>
            <a:r>
              <a:rPr kumimoji="1" lang="en-US" altLang="ja-JP" sz="2400" b="1" dirty="0" err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xxxx</a:t>
            </a:r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@@icloud.com</a:t>
            </a:r>
            <a:endParaRPr kumimoji="1" lang="ja-JP" altLang="en-US" sz="2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84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A52FC-A7C4-DE4B-C0DD-2C9E83376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C60597-1893-5A6E-0A50-52E44A0E0871}"/>
              </a:ext>
            </a:extLst>
          </p:cNvPr>
          <p:cNvSpPr txBox="1"/>
          <p:nvPr/>
        </p:nvSpPr>
        <p:spPr>
          <a:xfrm>
            <a:off x="136722" y="239751"/>
            <a:ext cx="3587842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ワンポイント　レッスン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F781156-13E6-49ED-6486-C030C40C5E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972" y="100320"/>
            <a:ext cx="471725" cy="74052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5D6E2CE-07F1-32F1-84B9-90C6AEE59A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150" y="68315"/>
            <a:ext cx="772534" cy="77253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680D5C-4758-CAEB-8C3D-F2C46C43318C}"/>
              </a:ext>
            </a:extLst>
          </p:cNvPr>
          <p:cNvSpPr txBox="1"/>
          <p:nvPr/>
        </p:nvSpPr>
        <p:spPr>
          <a:xfrm>
            <a:off x="345330" y="1026711"/>
            <a:ext cx="1107996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b="1" dirty="0"/>
              <a:t>め</a:t>
            </a:r>
          </a:p>
        </p:txBody>
      </p:sp>
      <p:graphicFrame>
        <p:nvGraphicFramePr>
          <p:cNvPr id="6" name="表 7">
            <a:extLst>
              <a:ext uri="{FF2B5EF4-FFF2-40B4-BE49-F238E27FC236}">
                <a16:creationId xmlns:a16="http://schemas.microsoft.com/office/drawing/2014/main" id="{F89C518A-2EDB-3218-2C3A-6177CF82C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368613"/>
              </p:ext>
            </p:extLst>
          </p:nvPr>
        </p:nvGraphicFramePr>
        <p:xfrm>
          <a:off x="1695122" y="1055649"/>
          <a:ext cx="7448878" cy="583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185">
                  <a:extLst>
                    <a:ext uri="{9D8B030D-6E8A-4147-A177-3AD203B41FA5}">
                      <a16:colId xmlns:a16="http://schemas.microsoft.com/office/drawing/2014/main" val="2139375819"/>
                    </a:ext>
                  </a:extLst>
                </a:gridCol>
                <a:gridCol w="1802754">
                  <a:extLst>
                    <a:ext uri="{9D8B030D-6E8A-4147-A177-3AD203B41FA5}">
                      <a16:colId xmlns:a16="http://schemas.microsoft.com/office/drawing/2014/main" val="2428736290"/>
                    </a:ext>
                  </a:extLst>
                </a:gridCol>
                <a:gridCol w="1772198">
                  <a:extLst>
                    <a:ext uri="{9D8B030D-6E8A-4147-A177-3AD203B41FA5}">
                      <a16:colId xmlns:a16="http://schemas.microsoft.com/office/drawing/2014/main" val="1333036878"/>
                    </a:ext>
                  </a:extLst>
                </a:gridCol>
                <a:gridCol w="1769741">
                  <a:extLst>
                    <a:ext uri="{9D8B030D-6E8A-4147-A177-3AD203B41FA5}">
                      <a16:colId xmlns:a16="http://schemas.microsoft.com/office/drawing/2014/main" val="23354732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sz="1800" b="1" i="0" u="none" strike="noStrike" noProof="0" dirty="0">
                          <a:latin typeface="游ゴシック"/>
                          <a:ea typeface="游ゴシック"/>
                        </a:rPr>
                        <a:t>パソコン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sz="1800" b="1" i="0" u="none" strike="noStrike" noProof="0" dirty="0">
                          <a:latin typeface="游ゴシック"/>
                          <a:ea typeface="游ゴシック"/>
                        </a:rPr>
                        <a:t>スマホ</a:t>
                      </a:r>
                      <a:endParaRPr kumimoji="1" lang="en-US" altLang="ja-JP" sz="1800" b="1" i="0" u="none" strike="noStrike" noProof="0" dirty="0">
                        <a:latin typeface="游ゴシック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800" b="1" i="0" u="none" strike="noStrike" noProof="0" dirty="0">
                          <a:latin typeface="游ゴシック"/>
                          <a:ea typeface="游ゴシック"/>
                        </a:rPr>
                        <a:t>携帯（</a:t>
                      </a:r>
                      <a:r>
                        <a:rPr lang="ja-JP" sz="1800" b="1" i="0" u="none" strike="noStrike" noProof="0" dirty="0">
                          <a:latin typeface="游ゴシック"/>
                          <a:ea typeface="游ゴシック"/>
                        </a:rPr>
                        <a:t>キャリア</a:t>
                      </a:r>
                      <a:r>
                        <a:rPr lang="ja-JP" altLang="en-US" sz="1800" b="1" i="0" u="none" strike="noStrike" noProof="0" dirty="0">
                          <a:latin typeface="游ゴシック"/>
                          <a:ea typeface="游ゴシック"/>
                        </a:rPr>
                        <a:t>）</a:t>
                      </a:r>
                      <a:r>
                        <a:rPr lang="ja-JP" sz="1800" b="1" i="0" u="none" strike="noStrike" noProof="0" dirty="0">
                          <a:latin typeface="游ゴシック"/>
                          <a:ea typeface="游ゴシック"/>
                        </a:rPr>
                        <a:t>メール</a:t>
                      </a:r>
                      <a:endParaRPr lang="en-US" altLang="ja-JP" sz="1800" b="1" i="0" u="none" strike="noStrike" noProof="0" dirty="0">
                        <a:latin typeface="游ゴシック"/>
                        <a:ea typeface="游ゴシック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200" b="0" i="0" u="none" strike="noStrike" noProof="0" dirty="0">
                          <a:latin typeface="游ゴシック"/>
                          <a:ea typeface="游ゴシック"/>
                        </a:rPr>
                        <a:t>@docomo.ne.jp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200" b="0" i="0" u="none" strike="noStrike" noProof="0" dirty="0">
                          <a:latin typeface="游ゴシック"/>
                          <a:ea typeface="游ゴシック"/>
                        </a:rPr>
                        <a:t>@ezweb.ne.jp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200" b="0" i="0" u="none" strike="noStrike" noProof="0" dirty="0">
                          <a:latin typeface="游ゴシック"/>
                          <a:ea typeface="游ゴシック"/>
                        </a:rPr>
                        <a:t>@softbank.ne.jp</a:t>
                      </a:r>
                      <a:r>
                        <a:rPr lang="ja-JP" altLang="en-US" sz="1200" b="0" i="0" u="none" strike="noStrike" noProof="0" dirty="0">
                          <a:latin typeface="游ゴシック"/>
                          <a:ea typeface="游ゴシック"/>
                        </a:rPr>
                        <a:t>など</a:t>
                      </a:r>
                      <a:endParaRPr lang="ja-JP" sz="1200" b="0" i="0" u="none" strike="noStrike" noProof="0" dirty="0">
                        <a:latin typeface="游ゴシック"/>
                        <a:ea typeface="游ゴシック"/>
                      </a:endParaRPr>
                    </a:p>
                    <a:p>
                      <a:pPr lvl="0">
                        <a:buNone/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altLang="ja-JP" sz="1800" b="1" i="0" u="none" strike="noStrike" noProof="0" dirty="0" err="1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DOCOMO,AU,Softbank</a:t>
                      </a:r>
                      <a:r>
                        <a:rPr lang="ja-JP" sz="1800" b="1" i="0" u="none" strike="noStrike" noProof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など携帯会社のメール</a:t>
                      </a:r>
                      <a:endParaRPr kumimoji="1"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4000" b="1" dirty="0"/>
                        <a:t>x</a:t>
                      </a: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4000" b="1" dirty="0"/>
                        <a:t>o</a:t>
                      </a: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0577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PC(</a:t>
                      </a:r>
                      <a:r>
                        <a:rPr lang="en-US" altLang="ja-JP" sz="1800" b="1" i="0" u="none" strike="noStrike" noProof="0" dirty="0">
                          <a:latin typeface="游ゴシック"/>
                          <a:ea typeface="游ゴシック"/>
                        </a:rPr>
                        <a:t>POP)</a:t>
                      </a:r>
                      <a:r>
                        <a:rPr lang="ja-JP" sz="1800" b="1" i="0" u="none" strike="noStrike" noProof="0" dirty="0">
                          <a:latin typeface="游ゴシック"/>
                          <a:ea typeface="游ゴシック"/>
                        </a:rPr>
                        <a:t>メール</a:t>
                      </a:r>
                      <a:endParaRPr lang="en-US" altLang="ja-JP" sz="1800" b="1" i="0" u="none" strike="noStrike" noProof="0" dirty="0">
                        <a:latin typeface="游ゴシック"/>
                        <a:ea typeface="游ゴシック"/>
                      </a:endParaRPr>
                    </a:p>
                    <a:p>
                      <a:r>
                        <a:rPr lang="en-US" altLang="ja-JP" sz="1200" b="0" i="0" u="none" strike="noStrike" noProof="0" dirty="0">
                          <a:latin typeface="游ゴシック"/>
                          <a:ea typeface="游ゴシック"/>
                        </a:rPr>
                        <a:t>@kcn.ne.jp</a:t>
                      </a:r>
                    </a:p>
                    <a:p>
                      <a:r>
                        <a:rPr lang="en-US" altLang="ja-JP" sz="1200" b="0" i="0" u="none" strike="noStrike" noProof="0" dirty="0">
                          <a:latin typeface="游ゴシック"/>
                          <a:ea typeface="游ゴシック"/>
                        </a:rPr>
                        <a:t>@ocn.ne.jp</a:t>
                      </a:r>
                    </a:p>
                    <a:p>
                      <a:r>
                        <a:rPr lang="en-US" altLang="ja-JP" sz="1200" b="0" i="0" u="none" strike="noStrike" noProof="0" dirty="0">
                          <a:latin typeface="游ゴシック"/>
                          <a:ea typeface="游ゴシック"/>
                        </a:rPr>
                        <a:t>@outlook.ne.jp</a:t>
                      </a:r>
                    </a:p>
                    <a:p>
                      <a:r>
                        <a:rPr kumimoji="1" lang="ja-JP" altLang="en-US" sz="1200" b="0" i="0" u="none" strike="noStrike" noProof="0" dirty="0">
                          <a:latin typeface="游ゴシック"/>
                          <a:ea typeface="游ゴシック"/>
                        </a:rPr>
                        <a:t>など</a:t>
                      </a:r>
                      <a:endParaRPr lang="ja-JP" sz="1200" b="0" i="0" u="none" strike="noStrike" noProof="0" dirty="0">
                        <a:latin typeface="游ゴシック"/>
                        <a:ea typeface="游ゴシック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8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通信事業者</a:t>
                      </a:r>
                      <a:r>
                        <a:rPr lang="ja-JP" sz="16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（</a:t>
                      </a:r>
                      <a:r>
                        <a:rPr lang="en-US" altLang="ja-JP" sz="16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KCN</a:t>
                      </a:r>
                      <a:r>
                        <a:rPr lang="ja-JP" sz="16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、</a:t>
                      </a:r>
                      <a:r>
                        <a:rPr lang="en-US" altLang="ja-JP" sz="16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OCN</a:t>
                      </a:r>
                      <a:r>
                        <a:rPr lang="ja-JP" sz="16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、</a:t>
                      </a:r>
                      <a:r>
                        <a:rPr lang="en-US" altLang="ja-JP" sz="16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Nifty</a:t>
                      </a:r>
                      <a:r>
                        <a:rPr lang="ja-JP" sz="16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などのメール）</a:t>
                      </a:r>
                      <a:endParaRPr lang="ja-JP" sz="1600" b="0" i="0" u="none" strike="noStrike" noProof="0" dirty="0">
                        <a:latin typeface="游ゴシック"/>
                        <a:ea typeface="游ゴシック"/>
                      </a:endParaRPr>
                    </a:p>
                    <a:p>
                      <a:pPr lvl="0">
                        <a:buNone/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4000" b="1" i="0" u="none" strike="noStrike" noProof="0" dirty="0">
                          <a:latin typeface="游ゴシック"/>
                          <a:ea typeface="游ゴシック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4000" b="1" i="0" u="none" strike="noStrike" noProof="0" dirty="0">
                          <a:latin typeface="游ゴシック"/>
                          <a:ea typeface="游ゴシック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955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800" b="1" i="0" u="none" strike="noStrike" noProof="0" dirty="0">
                          <a:latin typeface="游ゴシック"/>
                          <a:ea typeface="游ゴシック"/>
                        </a:rPr>
                        <a:t>WEB</a:t>
                      </a:r>
                      <a:r>
                        <a:rPr lang="ja-JP" sz="1800" b="1" i="0" u="none" strike="noStrike" noProof="0" dirty="0">
                          <a:latin typeface="游ゴシック"/>
                          <a:ea typeface="游ゴシック"/>
                        </a:rPr>
                        <a:t>メール</a:t>
                      </a:r>
                      <a:endParaRPr lang="en-US" altLang="ja-JP" sz="1800" b="1" i="0" u="none" strike="noStrike" noProof="0" dirty="0">
                        <a:latin typeface="游ゴシック"/>
                        <a:ea typeface="游ゴシック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200" b="1" i="0" u="none" strike="noStrike" noProof="0" dirty="0">
                          <a:latin typeface="游ゴシック"/>
                          <a:ea typeface="游ゴシック"/>
                        </a:rPr>
                        <a:t>@gmail.com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200" b="1" i="0" u="none" strike="noStrike" noProof="0" dirty="0">
                          <a:latin typeface="游ゴシック"/>
                          <a:ea typeface="游ゴシック"/>
                        </a:rPr>
                        <a:t>@yahoo.co.jp</a:t>
                      </a:r>
                      <a:r>
                        <a:rPr lang="ja-JP" altLang="en-US" sz="1200" b="1" i="0" u="none" strike="noStrike" noProof="0" dirty="0">
                          <a:latin typeface="游ゴシック"/>
                          <a:ea typeface="游ゴシック"/>
                        </a:rPr>
                        <a:t>など</a:t>
                      </a:r>
                      <a:endParaRPr lang="en-US" altLang="ja-JP" sz="1200" b="1" i="0" u="none" strike="noStrike" noProof="0" dirty="0">
                        <a:latin typeface="游ゴシック"/>
                        <a:ea typeface="游ゴシック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sz="1200" b="0" i="0" u="none" strike="noStrike" noProof="0" dirty="0">
                        <a:latin typeface="游ゴシック"/>
                        <a:ea typeface="游ゴシック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8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@gmail,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8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@icloud</a:t>
                      </a:r>
                      <a:r>
                        <a:rPr lang="ja-JP" sz="18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など</a:t>
                      </a:r>
                      <a:endParaRPr lang="ja-JP" sz="1800" b="0" i="0" u="none" strike="noStrike" noProof="0" dirty="0">
                        <a:solidFill>
                          <a:srgbClr val="FF0000"/>
                        </a:solidFill>
                        <a:latin typeface="游ゴシック"/>
                        <a:ea typeface="游ゴシック"/>
                      </a:endParaRPr>
                    </a:p>
                    <a:p>
                      <a:pPr lvl="0">
                        <a:buNone/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4000" b="1" i="0" u="none" strike="noStrike" noProof="0">
                          <a:latin typeface="游ゴシック"/>
                          <a:ea typeface="游ゴシック"/>
                        </a:rPr>
                        <a:t>o</a:t>
                      </a:r>
                    </a:p>
                    <a:p>
                      <a:pPr lvl="0" algn="ctr">
                        <a:buNone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4000" b="1" i="0" u="none" strike="noStrike" noProof="0" dirty="0">
                          <a:latin typeface="游ゴシック"/>
                          <a:ea typeface="游ゴシック"/>
                        </a:rPr>
                        <a:t>o</a:t>
                      </a:r>
                    </a:p>
                    <a:p>
                      <a:pPr lvl="0" algn="ctr">
                        <a:buNone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501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800" b="1" i="0" u="none" strike="noStrike" noProof="0" dirty="0">
                          <a:latin typeface="游ゴシック"/>
                          <a:ea typeface="游ゴシック"/>
                        </a:rPr>
                        <a:t>SNS</a:t>
                      </a:r>
                      <a:endParaRPr lang="en-US" altLang="ja-JP" sz="1800" b="0" i="0" u="none" strike="noStrike" noProof="0" dirty="0">
                        <a:latin typeface="游ゴシック"/>
                        <a:ea typeface="游ゴシック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800" b="1" i="0" u="none" strike="noStrike" noProof="0" dirty="0">
                          <a:latin typeface="游ゴシック"/>
                          <a:ea typeface="游ゴシック"/>
                        </a:rPr>
                        <a:t>(</a:t>
                      </a:r>
                      <a:r>
                        <a:rPr lang="ja-JP" sz="1800" b="1" i="0" u="none" strike="noStrike" noProof="0">
                          <a:latin typeface="游ゴシック"/>
                          <a:ea typeface="游ゴシック"/>
                        </a:rPr>
                        <a:t>ソーシャルネットワークサービス）</a:t>
                      </a:r>
                      <a:endParaRPr lang="en-US" altLang="ja-JP" sz="1800" b="0" i="0" u="none" strike="noStrike" noProof="0">
                        <a:latin typeface="游ゴシック"/>
                        <a:ea typeface="游ゴシック"/>
                      </a:endParaRPr>
                    </a:p>
                    <a:p>
                      <a:pPr lvl="0">
                        <a:buNone/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8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Line</a:t>
                      </a:r>
                      <a:r>
                        <a:rPr lang="ja-JP" sz="18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などが</a:t>
                      </a:r>
                      <a:endParaRPr lang="en-US" altLang="ja-JP" sz="1800" b="1" i="0" u="none" strike="noStrike" noProof="0" dirty="0">
                        <a:solidFill>
                          <a:srgbClr val="FF0000"/>
                        </a:solidFill>
                        <a:latin typeface="游ゴシック"/>
                        <a:ea typeface="游ゴシック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800" b="1" i="0" u="none" strike="noStrike" noProof="0" dirty="0">
                          <a:solidFill>
                            <a:srgbClr val="FF0000"/>
                          </a:solidFill>
                          <a:latin typeface="游ゴシック"/>
                          <a:ea typeface="游ゴシック"/>
                        </a:rPr>
                        <a:t>有名</a:t>
                      </a:r>
                      <a:endParaRPr lang="ja-JP" sz="1800" b="0" i="0" u="none" strike="noStrike" noProof="0" dirty="0">
                        <a:latin typeface="游ゴシック"/>
                        <a:ea typeface="游ゴシック"/>
                      </a:endParaRPr>
                    </a:p>
                    <a:p>
                      <a:pPr lvl="0">
                        <a:buNone/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4000" b="1" i="0" u="none" strike="noStrike" noProof="0">
                          <a:latin typeface="游ゴシック"/>
                          <a:ea typeface="游ゴシック"/>
                        </a:rPr>
                        <a:t>o</a:t>
                      </a:r>
                    </a:p>
                    <a:p>
                      <a:pPr lvl="0" algn="ctr">
                        <a:buNone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4000" b="1" i="0" u="none" strike="noStrike" noProof="0" dirty="0">
                          <a:latin typeface="游ゴシック"/>
                          <a:ea typeface="游ゴシック"/>
                        </a:rPr>
                        <a:t>o</a:t>
                      </a:r>
                    </a:p>
                    <a:p>
                      <a:pPr lvl="0" algn="ctr">
                        <a:buNone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993895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556CFA-A29A-DDEB-029B-C90FFA46FFDC}"/>
              </a:ext>
            </a:extLst>
          </p:cNvPr>
          <p:cNvSpPr txBox="1"/>
          <p:nvPr/>
        </p:nvSpPr>
        <p:spPr>
          <a:xfrm>
            <a:off x="136722" y="2826327"/>
            <a:ext cx="11079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メール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復習</a:t>
            </a:r>
          </a:p>
        </p:txBody>
      </p:sp>
    </p:spTree>
    <p:extLst>
      <p:ext uri="{BB962C8B-B14F-4D97-AF65-F5344CB8AC3E}">
        <p14:creationId xmlns:p14="http://schemas.microsoft.com/office/powerpoint/2010/main" val="103136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2">
            <a:extLst>
              <a:ext uri="{FF2B5EF4-FFF2-40B4-BE49-F238E27FC236}">
                <a16:creationId xmlns:a16="http://schemas.microsoft.com/office/drawing/2014/main" id="{E44F50A5-1FB8-9DA5-49D5-C058F09B9664}"/>
              </a:ext>
            </a:extLst>
          </p:cNvPr>
          <p:cNvSpPr txBox="1">
            <a:spLocks/>
          </p:cNvSpPr>
          <p:nvPr/>
        </p:nvSpPr>
        <p:spPr>
          <a:xfrm>
            <a:off x="420080" y="408172"/>
            <a:ext cx="4230603" cy="383679"/>
          </a:xfrm>
          <a:prstGeom prst="rect">
            <a:avLst/>
          </a:prstGeom>
        </p:spPr>
        <p:txBody>
          <a:bodyPr/>
          <a:lstStyle>
            <a:lvl1pPr marL="6096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1pPr>
            <a:lvl2pPr marL="12192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2pPr>
            <a:lvl3pPr marL="18288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3pPr>
            <a:lvl4pPr marL="24384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4pPr>
            <a:lvl5pPr marL="30480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5pPr>
            <a:lvl6pPr marL="36576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6pPr>
            <a:lvl7pPr marL="42672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7pPr>
            <a:lvl8pPr marL="48768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8pPr>
            <a:lvl9pPr marL="54864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9pPr>
          </a:lstStyle>
          <a:p>
            <a:pPr marL="0" indent="0">
              <a:buNone/>
              <a:defRPr b="1">
                <a:solidFill>
                  <a:srgbClr val="4472C4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pPr>
            <a:r>
              <a:rPr lang="en-US" altLang="ja-JP" sz="4313" b="1" u="sng" dirty="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rPr>
              <a:t>SNS</a:t>
            </a:r>
            <a:r>
              <a:rPr lang="ja-JP" altLang="en-US" sz="4313" b="1" u="sng" dirty="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rPr>
              <a:t>での「メール」</a:t>
            </a:r>
            <a:endParaRPr lang="en-US" altLang="ja-JP" sz="4313" b="1" u="sng" dirty="0">
              <a:solidFill>
                <a:srgbClr val="0070C0"/>
              </a:solidFill>
              <a:latin typeface="HGP創英角ﾎﾟｯﾌﾟ体"/>
              <a:ea typeface="HGP創英角ﾎﾟｯﾌﾟ体"/>
              <a:cs typeface="HGP創英角ﾎﾟｯﾌﾟ体"/>
              <a:sym typeface="HGP創英角ﾎﾟｯﾌﾟ体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88EE8B7-30E1-52DA-89DC-B43B7BDB7EBB}"/>
              </a:ext>
            </a:extLst>
          </p:cNvPr>
          <p:cNvSpPr txBox="1"/>
          <p:nvPr/>
        </p:nvSpPr>
        <p:spPr>
          <a:xfrm>
            <a:off x="245513" y="1454727"/>
            <a:ext cx="4161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最近は</a:t>
            </a:r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SNS</a:t>
            </a:r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でのやり取りが中心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394E9B-36FE-9B66-FCDB-5A72C272E4A3}"/>
              </a:ext>
            </a:extLst>
          </p:cNvPr>
          <p:cNvSpPr txBox="1"/>
          <p:nvPr/>
        </p:nvSpPr>
        <p:spPr>
          <a:xfrm>
            <a:off x="2650661" y="2117603"/>
            <a:ext cx="5891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いままでのメールはだんだん使われなく。。。</a:t>
            </a: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0BFC2EE4-5C86-88FA-7D73-4B711C63F750}"/>
              </a:ext>
            </a:extLst>
          </p:cNvPr>
          <p:cNvSpPr/>
          <p:nvPr/>
        </p:nvSpPr>
        <p:spPr>
          <a:xfrm>
            <a:off x="2294313" y="2818015"/>
            <a:ext cx="1487978" cy="6109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FD1C88-1252-A92D-026D-C8C0EC30718D}"/>
              </a:ext>
            </a:extLst>
          </p:cNvPr>
          <p:cNvSpPr txBox="1"/>
          <p:nvPr/>
        </p:nvSpPr>
        <p:spPr>
          <a:xfrm>
            <a:off x="342494" y="3528753"/>
            <a:ext cx="4841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SNS</a:t>
            </a:r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でも、メールと同じことができる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B172509-8FBD-FF57-45D2-5FC6B292DFAF}"/>
              </a:ext>
            </a:extLst>
          </p:cNvPr>
          <p:cNvSpPr txBox="1"/>
          <p:nvPr/>
        </p:nvSpPr>
        <p:spPr>
          <a:xfrm>
            <a:off x="1608801" y="4113461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チャット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44688D-7D97-F8E9-B7B5-651D3D4CA97F}"/>
              </a:ext>
            </a:extLst>
          </p:cNvPr>
          <p:cNvSpPr txBox="1"/>
          <p:nvPr/>
        </p:nvSpPr>
        <p:spPr>
          <a:xfrm>
            <a:off x="1622725" y="5080107"/>
            <a:ext cx="2159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メッセージ</a:t>
            </a:r>
          </a:p>
        </p:txBody>
      </p:sp>
      <p:sp>
        <p:nvSpPr>
          <p:cNvPr id="10" name="思考の吹き出し: 雲形 9">
            <a:extLst>
              <a:ext uri="{FF2B5EF4-FFF2-40B4-BE49-F238E27FC236}">
                <a16:creationId xmlns:a16="http://schemas.microsoft.com/office/drawing/2014/main" id="{C6D6871B-AD08-AC6B-E329-B639F69BF18B}"/>
              </a:ext>
            </a:extLst>
          </p:cNvPr>
          <p:cNvSpPr/>
          <p:nvPr/>
        </p:nvSpPr>
        <p:spPr>
          <a:xfrm>
            <a:off x="5070764" y="4759792"/>
            <a:ext cx="3042458" cy="1391626"/>
          </a:xfrm>
          <a:prstGeom prst="cloudCallout">
            <a:avLst>
              <a:gd name="adj1" fmla="val -93589"/>
              <a:gd name="adj2" fmla="val -56968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0FC413-E04E-84AA-6F86-61E44C51860F}"/>
              </a:ext>
            </a:extLst>
          </p:cNvPr>
          <p:cNvSpPr txBox="1"/>
          <p:nvPr/>
        </p:nvSpPr>
        <p:spPr>
          <a:xfrm>
            <a:off x="5243639" y="5178522"/>
            <a:ext cx="2561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若者はこれが中心</a:t>
            </a:r>
          </a:p>
        </p:txBody>
      </p:sp>
    </p:spTree>
    <p:extLst>
      <p:ext uri="{BB962C8B-B14F-4D97-AF65-F5344CB8AC3E}">
        <p14:creationId xmlns:p14="http://schemas.microsoft.com/office/powerpoint/2010/main" val="87547338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2">
            <a:extLst>
              <a:ext uri="{FF2B5EF4-FFF2-40B4-BE49-F238E27FC236}">
                <a16:creationId xmlns:a16="http://schemas.microsoft.com/office/drawing/2014/main" id="{E44F50A5-1FB8-9DA5-49D5-C058F09B9664}"/>
              </a:ext>
            </a:extLst>
          </p:cNvPr>
          <p:cNvSpPr txBox="1">
            <a:spLocks/>
          </p:cNvSpPr>
          <p:nvPr/>
        </p:nvSpPr>
        <p:spPr>
          <a:xfrm>
            <a:off x="167676" y="85006"/>
            <a:ext cx="4230603" cy="383679"/>
          </a:xfrm>
          <a:prstGeom prst="rect">
            <a:avLst/>
          </a:prstGeom>
        </p:spPr>
        <p:txBody>
          <a:bodyPr/>
          <a:lstStyle>
            <a:lvl1pPr marL="6096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1pPr>
            <a:lvl2pPr marL="12192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2pPr>
            <a:lvl3pPr marL="18288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3pPr>
            <a:lvl4pPr marL="24384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4pPr>
            <a:lvl5pPr marL="30480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5pPr>
            <a:lvl6pPr marL="36576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6pPr>
            <a:lvl7pPr marL="42672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7pPr>
            <a:lvl8pPr marL="48768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8pPr>
            <a:lvl9pPr marL="54864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9pPr>
          </a:lstStyle>
          <a:p>
            <a:pPr marL="0" indent="0">
              <a:buNone/>
              <a:defRPr b="1">
                <a:solidFill>
                  <a:srgbClr val="4472C4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pPr>
            <a:r>
              <a:rPr lang="en-US" altLang="ja-JP" sz="4313" b="1" u="sng" dirty="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rPr>
              <a:t>SNS</a:t>
            </a:r>
            <a:r>
              <a:rPr lang="ja-JP" altLang="en-US" sz="4313" b="1" u="sng" dirty="0">
                <a:solidFill>
                  <a:srgbClr val="0070C0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rPr>
              <a:t>での「メール」</a:t>
            </a:r>
            <a:endParaRPr lang="en-US" altLang="ja-JP" sz="4313" b="1" u="sng" dirty="0">
              <a:solidFill>
                <a:srgbClr val="0070C0"/>
              </a:solidFill>
              <a:latin typeface="HGP創英角ﾎﾟｯﾌﾟ体"/>
              <a:ea typeface="HGP創英角ﾎﾟｯﾌﾟ体"/>
              <a:cs typeface="HGP創英角ﾎﾟｯﾌﾟ体"/>
              <a:sym typeface="HGP創英角ﾎﾟｯﾌﾟ体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B172509-8FBD-FF57-45D2-5FC6B292DFAF}"/>
              </a:ext>
            </a:extLst>
          </p:cNvPr>
          <p:cNvSpPr txBox="1"/>
          <p:nvPr/>
        </p:nvSpPr>
        <p:spPr>
          <a:xfrm>
            <a:off x="4745723" y="0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チャット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44688D-7D97-F8E9-B7B5-651D3D4CA97F}"/>
              </a:ext>
            </a:extLst>
          </p:cNvPr>
          <p:cNvSpPr txBox="1"/>
          <p:nvPr/>
        </p:nvSpPr>
        <p:spPr>
          <a:xfrm>
            <a:off x="6308971" y="0"/>
            <a:ext cx="2159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メッセージ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0FC413-E04E-84AA-6F86-61E44C51860F}"/>
              </a:ext>
            </a:extLst>
          </p:cNvPr>
          <p:cNvSpPr txBox="1"/>
          <p:nvPr/>
        </p:nvSpPr>
        <p:spPr>
          <a:xfrm>
            <a:off x="167676" y="1665250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ラインのトーク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7FF4037-66A0-6D21-B09F-7AA34502A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640" y="2332706"/>
            <a:ext cx="1533494" cy="2849361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BD678EA-97AE-5476-794E-7947CA59C929}"/>
              </a:ext>
            </a:extLst>
          </p:cNvPr>
          <p:cNvSpPr txBox="1"/>
          <p:nvPr/>
        </p:nvSpPr>
        <p:spPr>
          <a:xfrm>
            <a:off x="6203800" y="939031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同じ意味</a:t>
            </a:r>
          </a:p>
        </p:txBody>
      </p: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146A4765-9FDE-92FD-A0F7-177F3F0C6F83}"/>
              </a:ext>
            </a:extLst>
          </p:cNvPr>
          <p:cNvSpPr/>
          <p:nvPr/>
        </p:nvSpPr>
        <p:spPr>
          <a:xfrm rot="5400000">
            <a:off x="6789112" y="-823209"/>
            <a:ext cx="209883" cy="314896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20D378F-A01F-29D3-B135-674C86AA3320}"/>
              </a:ext>
            </a:extLst>
          </p:cNvPr>
          <p:cNvSpPr txBox="1"/>
          <p:nvPr/>
        </p:nvSpPr>
        <p:spPr>
          <a:xfrm>
            <a:off x="2558004" y="1249751"/>
            <a:ext cx="19752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Facebook</a:t>
            </a:r>
          </a:p>
          <a:p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メッセンジャー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AF9DECDE-5075-5E47-2845-10282C07D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080" y="2236123"/>
            <a:ext cx="1823671" cy="3571355"/>
          </a:xfrm>
          <a:prstGeom prst="rect">
            <a:avLst/>
          </a:prstGeom>
        </p:spPr>
      </p:pic>
      <p:pic>
        <p:nvPicPr>
          <p:cNvPr id="20" name="図 19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96C2C71D-B9E2-569A-F1D9-744A487FAA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206" y="3255218"/>
            <a:ext cx="3507693" cy="2205436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7D2CBA5-BC47-0B92-BCCE-EAB37EF5C614}"/>
              </a:ext>
            </a:extLst>
          </p:cNvPr>
          <p:cNvSpPr txBox="1"/>
          <p:nvPr/>
        </p:nvSpPr>
        <p:spPr>
          <a:xfrm>
            <a:off x="5962439" y="2295238"/>
            <a:ext cx="1689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Instagram</a:t>
            </a:r>
          </a:p>
          <a:p>
            <a:r>
              <a:rPr kumimoji="1"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メッセージ</a:t>
            </a:r>
          </a:p>
        </p:txBody>
      </p:sp>
    </p:spTree>
    <p:extLst>
      <p:ext uri="{BB962C8B-B14F-4D97-AF65-F5344CB8AC3E}">
        <p14:creationId xmlns:p14="http://schemas.microsoft.com/office/powerpoint/2010/main" val="99219714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字幕 2">
            <a:extLst>
              <a:ext uri="{FF2B5EF4-FFF2-40B4-BE49-F238E27FC236}">
                <a16:creationId xmlns:a16="http://schemas.microsoft.com/office/drawing/2014/main" id="{E44F50A5-1FB8-9DA5-49D5-C058F09B9664}"/>
              </a:ext>
            </a:extLst>
          </p:cNvPr>
          <p:cNvSpPr txBox="1">
            <a:spLocks/>
          </p:cNvSpPr>
          <p:nvPr/>
        </p:nvSpPr>
        <p:spPr>
          <a:xfrm>
            <a:off x="2456698" y="1862899"/>
            <a:ext cx="4230603" cy="383679"/>
          </a:xfrm>
          <a:prstGeom prst="rect">
            <a:avLst/>
          </a:prstGeom>
        </p:spPr>
        <p:txBody>
          <a:bodyPr/>
          <a:lstStyle>
            <a:lvl1pPr marL="6096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1pPr>
            <a:lvl2pPr marL="12192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2pPr>
            <a:lvl3pPr marL="18288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3pPr>
            <a:lvl4pPr marL="24384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4pPr>
            <a:lvl5pPr marL="30480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5pPr>
            <a:lvl6pPr marL="36576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6pPr>
            <a:lvl7pPr marL="42672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7pPr>
            <a:lvl8pPr marL="48768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8pPr>
            <a:lvl9pPr marL="54864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ヒラギノ角ゴ ProN W3"/>
              </a:defRPr>
            </a:lvl9pPr>
          </a:lstStyle>
          <a:p>
            <a:pPr marL="0" indent="0">
              <a:buNone/>
              <a:defRPr b="1">
                <a:solidFill>
                  <a:srgbClr val="4472C4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pPr>
            <a:r>
              <a:rPr lang="ja-JP" altLang="en-US" sz="4313" b="1" dirty="0">
                <a:solidFill>
                  <a:srgbClr val="FF99FF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rPr>
              <a:t>ラインもろもろ</a:t>
            </a:r>
            <a:endParaRPr lang="en-US" altLang="ja-JP" sz="4313" b="1" dirty="0">
              <a:solidFill>
                <a:srgbClr val="FF99FF"/>
              </a:solidFill>
              <a:latin typeface="HGP創英角ﾎﾟｯﾌﾟ体"/>
              <a:ea typeface="HGP創英角ﾎﾟｯﾌﾟ体"/>
              <a:cs typeface="HGP創英角ﾎﾟｯﾌﾟ体"/>
              <a:sym typeface="HGP創英角ﾎﾟｯﾌﾟ体"/>
            </a:endParaRPr>
          </a:p>
          <a:p>
            <a:pPr marL="0" indent="0">
              <a:buNone/>
              <a:defRPr b="1">
                <a:solidFill>
                  <a:srgbClr val="4472C4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defRPr>
            </a:pPr>
            <a:r>
              <a:rPr lang="ja-JP" altLang="en-US" sz="4313" b="1" dirty="0">
                <a:solidFill>
                  <a:srgbClr val="FF99FF"/>
                </a:solidFill>
                <a:latin typeface="HGP創英角ﾎﾟｯﾌﾟ体"/>
                <a:ea typeface="HGP創英角ﾎﾟｯﾌﾟ体"/>
                <a:cs typeface="HGP創英角ﾎﾟｯﾌﾟ体"/>
                <a:sym typeface="HGP創英角ﾎﾟｯﾌﾟ体"/>
              </a:rPr>
              <a:t>質問コーナー</a:t>
            </a:r>
          </a:p>
        </p:txBody>
      </p:sp>
    </p:spTree>
    <p:extLst>
      <p:ext uri="{BB962C8B-B14F-4D97-AF65-F5344CB8AC3E}">
        <p14:creationId xmlns:p14="http://schemas.microsoft.com/office/powerpoint/2010/main" val="416180907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</TotalTime>
  <Words>493</Words>
  <Application>Microsoft Office PowerPoint</Application>
  <PresentationFormat>画面に合わせる (4:3)</PresentationFormat>
  <Paragraphs>97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1" baseType="lpstr">
      <vt:lpstr>AR P悠々ｺﾞｼｯｸ体E04</vt:lpstr>
      <vt:lpstr>AR悠々ｺﾞｼｯｸ体E04</vt:lpstr>
      <vt:lpstr>HGP創英角ﾎﾟｯﾌﾟ体</vt:lpstr>
      <vt:lpstr>HGS創英角ｺﾞｼｯｸUB</vt:lpstr>
      <vt:lpstr>HGS創英角ﾎﾟｯﾌﾟ体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Windows編　本日の作業の前に</vt:lpstr>
      <vt:lpstr>スマホ・Windows編　本日の作業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iwamoto koji</dc:creator>
  <cp:lastModifiedBy>koji iwamoto</cp:lastModifiedBy>
  <cp:revision>336</cp:revision>
  <cp:lastPrinted>2022-01-26T01:57:48Z</cp:lastPrinted>
  <dcterms:created xsi:type="dcterms:W3CDTF">2021-01-28T05:21:31Z</dcterms:created>
  <dcterms:modified xsi:type="dcterms:W3CDTF">2024-10-22T15:26:28Z</dcterms:modified>
</cp:coreProperties>
</file>