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4" r:id="rId2"/>
    <p:sldId id="347" r:id="rId3"/>
    <p:sldId id="344" r:id="rId4"/>
    <p:sldId id="356" r:id="rId5"/>
    <p:sldId id="259" r:id="rId6"/>
    <p:sldId id="261" r:id="rId7"/>
    <p:sldId id="260" r:id="rId8"/>
    <p:sldId id="265" r:id="rId9"/>
    <p:sldId id="258" r:id="rId10"/>
    <p:sldId id="354" r:id="rId11"/>
    <p:sldId id="284" r:id="rId12"/>
    <p:sldId id="355" r:id="rId13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9" d="100"/>
          <a:sy n="99" d="100"/>
        </p:scale>
        <p:origin x="444" y="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社会福祉協議会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草の上にいろいろな花&#10;&#10;中程度の精度で自動的に生成された説明">
            <a:extLst>
              <a:ext uri="{FF2B5EF4-FFF2-40B4-BE49-F238E27FC236}">
                <a16:creationId xmlns:a16="http://schemas.microsoft.com/office/drawing/2014/main" id="{62E2166B-8BF4-C14B-6F07-98D3AB4EE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" y="496368"/>
            <a:ext cx="8897260" cy="590867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47479" y="6405045"/>
            <a:ext cx="3075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２０２４年 ５月１５日（水）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741148F-D5A2-F12A-DFD1-ED24BB43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471" r="96176">
                        <a14:foregroundMark x1="51176" y1="30294" x2="51176" y2="30294"/>
                        <a14:foregroundMark x1="51176" y1="30294" x2="51176" y2="30294"/>
                        <a14:foregroundMark x1="51176" y1="30294" x2="51176" y2="30294"/>
                        <a14:foregroundMark x1="51176" y1="30294" x2="51176" y2="30294"/>
                        <a14:foregroundMark x1="51176" y1="30294" x2="51176" y2="30294"/>
                        <a14:foregroundMark x1="33824" y1="32647" x2="33824" y2="32647"/>
                        <a14:foregroundMark x1="33824" y1="32647" x2="33824" y2="32647"/>
                        <a14:foregroundMark x1="17941" y1="32647" x2="17941" y2="32647"/>
                        <a14:foregroundMark x1="17941" y1="32647" x2="17941" y2="32647"/>
                        <a14:foregroundMark x1="36176" y1="66471" x2="36176" y2="66471"/>
                        <a14:foregroundMark x1="36176" y1="66471" x2="36176" y2="66471"/>
                        <a14:foregroundMark x1="28235" y1="79706" x2="28235" y2="79706"/>
                        <a14:foregroundMark x1="28235" y1="79706" x2="28235" y2="79706"/>
                        <a14:foregroundMark x1="28824" y1="59118" x2="28824" y2="59118"/>
                        <a14:foregroundMark x1="55588" y1="36176" x2="55588" y2="36176"/>
                        <a14:foregroundMark x1="6471" y1="49118" x2="6471" y2="49118"/>
                        <a14:foregroundMark x1="6471" y1="49118" x2="6471" y2="49118"/>
                        <a14:foregroundMark x1="6471" y1="49118" x2="6471" y2="49118"/>
                        <a14:foregroundMark x1="92353" y1="48235" x2="92353" y2="48235"/>
                        <a14:foregroundMark x1="92353" y1="48235" x2="92353" y2="48235"/>
                        <a14:foregroundMark x1="96176" y1="51176" x2="96176" y2="51176"/>
                        <a14:foregroundMark x1="96176" y1="51176" x2="96176" y2="51176"/>
                        <a14:foregroundMark x1="25294" y1="21765" x2="25294" y2="21765"/>
                        <a14:foregroundMark x1="25882" y1="21765" x2="25882" y2="21765"/>
                        <a14:foregroundMark x1="40294" y1="21765" x2="40294" y2="2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7" y="5363525"/>
            <a:ext cx="963215" cy="835240"/>
          </a:xfrm>
          <a:prstGeom prst="rect">
            <a:avLst/>
          </a:prstGeom>
        </p:spPr>
      </p:pic>
      <p:pic>
        <p:nvPicPr>
          <p:cNvPr id="3" name="図 2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DEC6AD82-EAA9-2820-FA8A-F2766A9F8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33" y="783221"/>
            <a:ext cx="1316250" cy="16956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FD3EF6D-AB7C-CC0B-64E3-D838736FF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929" y="580241"/>
            <a:ext cx="1533973" cy="147715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B85FF3-3DB8-8EEA-F65A-F4927E171936}"/>
              </a:ext>
            </a:extLst>
          </p:cNvPr>
          <p:cNvSpPr txBox="1"/>
          <p:nvPr/>
        </p:nvSpPr>
        <p:spPr>
          <a:xfrm>
            <a:off x="2487571" y="5423679"/>
            <a:ext cx="665642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495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５月度　　　　　</a:t>
            </a:r>
            <a:endParaRPr lang="ja-JP" altLang="en-US" sz="45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87571" y="5354105"/>
            <a:ext cx="665642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49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５月度　　　　　</a:t>
            </a:r>
            <a:endParaRPr lang="ja-JP" altLang="en-US" sz="45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456698" y="1862899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</p:spTree>
    <p:extLst>
      <p:ext uri="{BB962C8B-B14F-4D97-AF65-F5344CB8AC3E}">
        <p14:creationId xmlns:p14="http://schemas.microsoft.com/office/powerpoint/2010/main" val="8754733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19377" y="2812826"/>
            <a:ext cx="52461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今日はここまですが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1715366" y="1799035"/>
            <a:ext cx="571326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chemeClr val="accent2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引き続き</a:t>
            </a:r>
            <a:endParaRPr lang="en-US" altLang="ja-JP" sz="4313" b="1" dirty="0">
              <a:solidFill>
                <a:schemeClr val="accent2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chemeClr val="accent2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ワンポイントレッスンで写真の整理方法２を</a:t>
            </a:r>
          </a:p>
        </p:txBody>
      </p:sp>
    </p:spTree>
    <p:extLst>
      <p:ext uri="{BB962C8B-B14F-4D97-AF65-F5344CB8AC3E}">
        <p14:creationId xmlns:p14="http://schemas.microsoft.com/office/powerpoint/2010/main" val="8548104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88198" y="2384648"/>
            <a:ext cx="4310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solidFill>
                  <a:srgbClr val="FF0000"/>
                </a:solidFill>
              </a:rPr>
              <a:t>1</a:t>
            </a:r>
            <a:r>
              <a:rPr lang="ja-JP" altLang="en-US" sz="2100" b="1" dirty="0">
                <a:solidFill>
                  <a:srgbClr val="FF0000"/>
                </a:solidFill>
              </a:rPr>
              <a:t>部（</a:t>
            </a:r>
            <a:r>
              <a:rPr lang="en-US" altLang="ja-JP" sz="2100" b="1" dirty="0">
                <a:solidFill>
                  <a:srgbClr val="FF0000"/>
                </a:solidFill>
              </a:rPr>
              <a:t>13:30</a:t>
            </a:r>
            <a:r>
              <a:rPr lang="ja-JP" altLang="en-US" sz="2100" b="1" dirty="0">
                <a:solidFill>
                  <a:srgbClr val="FF0000"/>
                </a:solidFill>
              </a:rPr>
              <a:t>～</a:t>
            </a:r>
            <a:r>
              <a:rPr lang="en-US" altLang="ja-JP" sz="2100" b="1" dirty="0">
                <a:solidFill>
                  <a:srgbClr val="FF0000"/>
                </a:solidFill>
              </a:rPr>
              <a:t>14:30)</a:t>
            </a:r>
            <a:r>
              <a:rPr lang="ja-JP" altLang="en-US" sz="2100" b="1" dirty="0">
                <a:solidFill>
                  <a:srgbClr val="FF0000"/>
                </a:solidFill>
              </a:rPr>
              <a:t>　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en-US" altLang="ja-JP" sz="2100" b="1" dirty="0">
                <a:solidFill>
                  <a:srgbClr val="FF0000"/>
                </a:solidFill>
              </a:rPr>
              <a:t>Windows/</a:t>
            </a:r>
            <a:r>
              <a:rPr lang="ja-JP" altLang="en-US" sz="2100" b="1" dirty="0">
                <a:solidFill>
                  <a:srgbClr val="FF0000"/>
                </a:solidFill>
              </a:rPr>
              <a:t>スマホ操作について</a:t>
            </a:r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316852-3A6E-4183-85A4-32A117F2CC06}"/>
              </a:ext>
            </a:extLst>
          </p:cNvPr>
          <p:cNvSpPr txBox="1"/>
          <p:nvPr/>
        </p:nvSpPr>
        <p:spPr>
          <a:xfrm>
            <a:off x="536502" y="4785396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15:15)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</a:t>
            </a:r>
            <a:r>
              <a:rPr lang="en-US" altLang="ja-JP" sz="2100" b="1" dirty="0" err="1"/>
              <a:t>Ofiice</a:t>
            </a:r>
            <a:r>
              <a:rPr lang="ja-JP" altLang="en-US" sz="2100" b="1" dirty="0"/>
              <a:t>について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36502" y="5549973"/>
            <a:ext cx="4198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３部つづき（</a:t>
            </a:r>
            <a:r>
              <a:rPr lang="en-US" altLang="ja-JP" sz="2100" b="1" dirty="0"/>
              <a:t>15:15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38871" y="3123300"/>
            <a:ext cx="341632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ワンポイントレッスン</a:t>
            </a:r>
            <a:endParaRPr lang="en-US" altLang="ja-JP" sz="2100" b="1" dirty="0"/>
          </a:p>
          <a:p>
            <a:r>
              <a:rPr lang="ja-JP" altLang="en-US" sz="2100" b="1" dirty="0"/>
              <a:t>　　最新トピックス紹介</a:t>
            </a:r>
            <a:endParaRPr lang="en-US" altLang="ja-JP" sz="2100" b="1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316AE43-7E4A-4343-89CD-DD502509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409" y="4195514"/>
            <a:ext cx="1981089" cy="191842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649" y="595885"/>
            <a:ext cx="7636952" cy="679363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Windows</a:t>
            </a:r>
            <a:r>
              <a:rPr kumimoji="1" lang="ja-JP" altLang="en-US" b="1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本日の作業の前に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3" y="1384494"/>
            <a:ext cx="5257435" cy="518734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①今月のフォルダを作成してますか？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406403" y="1295706"/>
            <a:ext cx="7358170" cy="2024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811C7C19-476F-139B-5E47-8E6CA8F37C29}"/>
              </a:ext>
            </a:extLst>
          </p:cNvPr>
          <p:cNvSpPr txBox="1">
            <a:spLocks/>
          </p:cNvSpPr>
          <p:nvPr/>
        </p:nvSpPr>
        <p:spPr>
          <a:xfrm>
            <a:off x="556803" y="1903228"/>
            <a:ext cx="6854090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例えば、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デスクトップ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ICT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２０２４年度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●月</a:t>
            </a:r>
            <a:endParaRPr lang="en-US" altLang="ja-JP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フォルダの配置は各自の自由ですので、好きなように配置ください</a:t>
            </a:r>
            <a:endParaRPr lang="en-US" altLang="ja-JP" sz="1800" b="1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B62B6B73-CAE7-162E-52B0-966A11FC5B0B}"/>
              </a:ext>
            </a:extLst>
          </p:cNvPr>
          <p:cNvSpPr txBox="1">
            <a:spLocks/>
          </p:cNvSpPr>
          <p:nvPr/>
        </p:nvSpPr>
        <p:spPr>
          <a:xfrm>
            <a:off x="120867" y="3532160"/>
            <a:ext cx="853935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en-US" altLang="ja-JP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ICT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教室のサイトから、４ファイルをダウンロードしていますか？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6E31E93-F9E6-F628-902F-3543E440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2" y="3973141"/>
            <a:ext cx="4733960" cy="1500366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FCFB1518-9A51-16B9-8646-50D300CC8BCC}"/>
              </a:ext>
            </a:extLst>
          </p:cNvPr>
          <p:cNvSpPr txBox="1">
            <a:spLocks/>
          </p:cNvSpPr>
          <p:nvPr/>
        </p:nvSpPr>
        <p:spPr>
          <a:xfrm>
            <a:off x="120867" y="5724926"/>
            <a:ext cx="853935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③事前にメール送付した添付ファイルを今月のフォルダに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保存していますか？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28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正方形/長方形 3"/>
          <p:cNvGrpSpPr/>
          <p:nvPr/>
        </p:nvGrpSpPr>
        <p:grpSpPr>
          <a:xfrm>
            <a:off x="423412" y="888529"/>
            <a:ext cx="5518628" cy="1578466"/>
            <a:chOff x="0" y="-154567"/>
            <a:chExt cx="14716341" cy="4209241"/>
          </a:xfrm>
        </p:grpSpPr>
        <p:sp>
          <p:nvSpPr>
            <p:cNvPr id="174" name="四角形"/>
            <p:cNvSpPr/>
            <p:nvPr/>
          </p:nvSpPr>
          <p:spPr>
            <a:xfrm>
              <a:off x="0" y="5028"/>
              <a:ext cx="14716341" cy="4049646"/>
            </a:xfrm>
            <a:prstGeom prst="rect">
              <a:avLst/>
            </a:prstGeom>
            <a:noFill/>
            <a:ln w="762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/>
            </a:p>
          </p:txBody>
        </p:sp>
        <p:sp>
          <p:nvSpPr>
            <p:cNvPr id="175" name="グーグルマップを使ってみよう"/>
            <p:cNvSpPr txBox="1"/>
            <p:nvPr/>
          </p:nvSpPr>
          <p:spPr>
            <a:xfrm>
              <a:off x="38101" y="-154567"/>
              <a:ext cx="14640141" cy="3401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5300">
                  <a:solidFill>
                    <a:srgbClr val="E22400"/>
                  </a:solidFill>
                </a:defRPr>
              </a:pPr>
              <a:r>
                <a:rPr lang="ja-JP" altLang="en-US" sz="1988" dirty="0"/>
                <a:t>　</a:t>
              </a:r>
              <a:r>
                <a:rPr lang="ja-JP" altLang="en-US" sz="1988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そもそもスマホって？</a:t>
              </a:r>
              <a:endParaRPr sz="198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</p:txBody>
        </p:sp>
      </p:grpSp>
      <p:sp>
        <p:nvSpPr>
          <p:cNvPr id="177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107449" y="426274"/>
            <a:ext cx="7631734" cy="509523"/>
          </a:xfrm>
          <a:prstGeom prst="rect">
            <a:avLst/>
          </a:prstGeom>
        </p:spPr>
        <p:txBody>
          <a:bodyPr vert="horz" lIns="34289" tIns="34289" rIns="34289" bIns="34289" rtlCol="0" anchor="ctr">
            <a:noAutofit/>
          </a:bodyPr>
          <a:lstStyle>
            <a:lvl1pPr defTabSz="1810511">
              <a:lnSpc>
                <a:spcPct val="90000"/>
              </a:lnSpc>
              <a:defRPr sz="7700" spc="0">
                <a:solidFill>
                  <a:srgbClr val="00B05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lvl1pPr>
          </a:lstStyle>
          <a:p>
            <a:r>
              <a:rPr sz="4000" dirty="0"/>
              <a:t>Windows/</a:t>
            </a:r>
            <a:r>
              <a:rPr sz="4000" dirty="0" err="1"/>
              <a:t>スマホ編</a:t>
            </a:r>
            <a:r>
              <a:rPr sz="4000" dirty="0"/>
              <a:t>　</a:t>
            </a:r>
            <a:r>
              <a:rPr sz="4000" dirty="0" err="1"/>
              <a:t>本日の作業</a:t>
            </a:r>
            <a:endParaRPr sz="4000" dirty="0"/>
          </a:p>
        </p:txBody>
      </p:sp>
      <p:sp>
        <p:nvSpPr>
          <p:cNvPr id="178" name="字幕 2"/>
          <p:cNvSpPr txBox="1">
            <a:spLocks noGrp="1"/>
          </p:cNvSpPr>
          <p:nvPr>
            <p:ph type="body" sz="quarter" idx="1"/>
          </p:nvPr>
        </p:nvSpPr>
        <p:spPr>
          <a:xfrm>
            <a:off x="681864" y="1533980"/>
            <a:ext cx="5856371" cy="760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 err="1"/>
              <a:t>ゴール</a:t>
            </a:r>
            <a:r>
              <a:rPr dirty="0"/>
              <a:t>：</a:t>
            </a:r>
          </a:p>
          <a:p>
            <a:pPr algn="l">
              <a:defRPr b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/>
              <a:t>　</a:t>
            </a:r>
            <a:r>
              <a:rPr lang="ja-JP" altLang="en-US" dirty="0"/>
              <a:t>いまさら聞けないことを聞く！</a:t>
            </a:r>
            <a:endParaRPr dirty="0"/>
          </a:p>
        </p:txBody>
      </p:sp>
      <p:sp>
        <p:nvSpPr>
          <p:cNvPr id="183" name="テキスト ボックス 28"/>
          <p:cNvSpPr txBox="1"/>
          <p:nvPr/>
        </p:nvSpPr>
        <p:spPr>
          <a:xfrm>
            <a:off x="185950" y="2720429"/>
            <a:ext cx="3659974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5600">
                <a:solidFill>
                  <a:srgbClr val="4472C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ja-JP" altLang="en-US" sz="2800" b="1" dirty="0"/>
              <a:t>スマホの種類は２種類</a:t>
            </a:r>
            <a:endParaRPr sz="2800" b="1" dirty="0"/>
          </a:p>
        </p:txBody>
      </p:sp>
      <p:sp>
        <p:nvSpPr>
          <p:cNvPr id="12" name="テキスト ボックス 16"/>
          <p:cNvSpPr txBox="1"/>
          <p:nvPr/>
        </p:nvSpPr>
        <p:spPr>
          <a:xfrm>
            <a:off x="423412" y="4432584"/>
            <a:ext cx="2741454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ja-JP" altLang="en-US" sz="2400" b="1" dirty="0"/>
              <a:t>アイホン（</a:t>
            </a:r>
            <a:r>
              <a:rPr lang="en-US" altLang="ja-JP" sz="2400" b="1" dirty="0"/>
              <a:t>Apple</a:t>
            </a:r>
            <a:r>
              <a:rPr lang="ja-JP" altLang="en-US" sz="2400" b="1" dirty="0"/>
              <a:t>）</a:t>
            </a:r>
            <a:r>
              <a:rPr lang="en-US" sz="2400" b="1" dirty="0"/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23BC4B-3C0E-C681-270A-8F59373E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75" y="3293815"/>
            <a:ext cx="1071724" cy="1071724"/>
          </a:xfrm>
          <a:prstGeom prst="rect">
            <a:avLst/>
          </a:prstGeom>
        </p:spPr>
      </p:pic>
      <p:pic>
        <p:nvPicPr>
          <p:cNvPr id="3" name="図 2" descr="白いバックグラウンドの前に並んでいる&#10;&#10;中程度の精度で自動的に生成された説明">
            <a:extLst>
              <a:ext uri="{FF2B5EF4-FFF2-40B4-BE49-F238E27FC236}">
                <a16:creationId xmlns:a16="http://schemas.microsoft.com/office/drawing/2014/main" id="{3ED5ABC0-62AC-CDEA-0178-09804BB3B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73" y="3977161"/>
            <a:ext cx="1572063" cy="1177530"/>
          </a:xfrm>
          <a:prstGeom prst="rect">
            <a:avLst/>
          </a:prstGeom>
        </p:spPr>
      </p:pic>
      <p:sp>
        <p:nvSpPr>
          <p:cNvPr id="5" name="テキスト ボックス 16">
            <a:extLst>
              <a:ext uri="{FF2B5EF4-FFF2-40B4-BE49-F238E27FC236}">
                <a16:creationId xmlns:a16="http://schemas.microsoft.com/office/drawing/2014/main" id="{ADB811A3-529A-F5E2-0376-79518747B8AF}"/>
              </a:ext>
            </a:extLst>
          </p:cNvPr>
          <p:cNvSpPr txBox="1"/>
          <p:nvPr/>
        </p:nvSpPr>
        <p:spPr>
          <a:xfrm>
            <a:off x="4572000" y="3398168"/>
            <a:ext cx="3231973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ja-JP" altLang="en-US" sz="2400" b="1" dirty="0"/>
              <a:t>アンドロイド（各社）</a:t>
            </a:r>
            <a:r>
              <a:rPr sz="2400" b="1" dirty="0"/>
              <a:t> </a:t>
            </a:r>
          </a:p>
        </p:txBody>
      </p:sp>
      <p:sp>
        <p:nvSpPr>
          <p:cNvPr id="6" name="テキスト ボックス 16">
            <a:extLst>
              <a:ext uri="{FF2B5EF4-FFF2-40B4-BE49-F238E27FC236}">
                <a16:creationId xmlns:a16="http://schemas.microsoft.com/office/drawing/2014/main" id="{03097334-A47A-5741-B3DB-43F2E6A811B2}"/>
              </a:ext>
            </a:extLst>
          </p:cNvPr>
          <p:cNvSpPr txBox="1"/>
          <p:nvPr/>
        </p:nvSpPr>
        <p:spPr>
          <a:xfrm>
            <a:off x="6104807" y="4056038"/>
            <a:ext cx="2622832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altLang="ja-JP" sz="1400" b="1" dirty="0"/>
              <a:t>Google</a:t>
            </a:r>
            <a:r>
              <a:rPr lang="ja-JP" altLang="en-US" sz="1400" b="1" dirty="0"/>
              <a:t>が各社に無償提供</a:t>
            </a:r>
            <a:endParaRPr lang="en-US" altLang="ja-JP" sz="1400" b="1" dirty="0"/>
          </a:p>
          <a:p>
            <a:r>
              <a:rPr lang="ja-JP" altLang="en-US" sz="1400" b="1" dirty="0"/>
              <a:t>各社が自社の特徴をつけて販売</a:t>
            </a:r>
            <a:r>
              <a:rPr sz="1400" b="1" dirty="0"/>
              <a:t> </a:t>
            </a:r>
          </a:p>
        </p:txBody>
      </p: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4506A929-ACAE-0E3F-1522-E43110D2B584}"/>
              </a:ext>
            </a:extLst>
          </p:cNvPr>
          <p:cNvSpPr txBox="1"/>
          <p:nvPr/>
        </p:nvSpPr>
        <p:spPr>
          <a:xfrm>
            <a:off x="6329853" y="4817001"/>
            <a:ext cx="2037735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ja-JP" altLang="en-US" sz="1350" b="1" dirty="0"/>
              <a:t>ソニー、富士通</a:t>
            </a:r>
            <a:endParaRPr lang="en-US" altLang="ja-JP" sz="1350" b="1" dirty="0"/>
          </a:p>
          <a:p>
            <a:r>
              <a:rPr lang="ja-JP" altLang="en-US" sz="1350" b="1" dirty="0"/>
              <a:t>サムソン</a:t>
            </a:r>
            <a:endParaRPr lang="en-US" altLang="ja-JP" sz="1350" b="1" dirty="0"/>
          </a:p>
          <a:p>
            <a:r>
              <a:rPr lang="ja-JP" altLang="en-US" sz="1350" b="1" dirty="0"/>
              <a:t>シャープ、</a:t>
            </a:r>
            <a:r>
              <a:rPr lang="en-US" altLang="ja-JP" sz="1350" b="1" dirty="0"/>
              <a:t>OPPO</a:t>
            </a:r>
            <a:r>
              <a:rPr lang="ja-JP" altLang="en-US" sz="1350" b="1" dirty="0"/>
              <a:t>などなど</a:t>
            </a:r>
            <a:endParaRPr lang="en-US" altLang="ja-JP" sz="1350" b="1" dirty="0"/>
          </a:p>
          <a:p>
            <a:r>
              <a:rPr lang="en-US" altLang="ja-JP" sz="1350" b="1" dirty="0"/>
              <a:t>Google</a:t>
            </a:r>
            <a:r>
              <a:rPr lang="ja-JP" altLang="en-US" sz="1350" b="1" dirty="0"/>
              <a:t>も出している</a:t>
            </a:r>
            <a:endParaRPr lang="en-US" altLang="ja-JP" sz="1350" b="1" dirty="0"/>
          </a:p>
          <a:p>
            <a:endParaRPr sz="1350" b="1" dirty="0"/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E743F177-10ED-0C08-93E9-904B9636E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9853" y="1825864"/>
            <a:ext cx="1888570" cy="1157316"/>
          </a:xfrm>
          <a:prstGeom prst="rect">
            <a:avLst/>
          </a:prstGeom>
        </p:spPr>
      </p:pic>
      <p:pic>
        <p:nvPicPr>
          <p:cNvPr id="14" name="図 13" descr="図形&#10;&#10;中程度の精度で自動的に生成された説明">
            <a:extLst>
              <a:ext uri="{FF2B5EF4-FFF2-40B4-BE49-F238E27FC236}">
                <a16:creationId xmlns:a16="http://schemas.microsoft.com/office/drawing/2014/main" id="{FE590D51-7144-24C6-19C4-DEA18D3AE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0" y="4985971"/>
            <a:ext cx="2103425" cy="1183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25746" y="421057"/>
            <a:ext cx="651387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買い方によって、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あり・なしに分かれる</a:t>
            </a:r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928538FB-7CE9-1742-DFD7-8F3A8ABC7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8" y="1464613"/>
            <a:ext cx="2862943" cy="2147207"/>
          </a:xfrm>
          <a:prstGeom prst="rect">
            <a:avLst/>
          </a:prstGeom>
        </p:spPr>
      </p:pic>
      <p:sp>
        <p:nvSpPr>
          <p:cNvPr id="11" name="字幕 2">
            <a:extLst>
              <a:ext uri="{FF2B5EF4-FFF2-40B4-BE49-F238E27FC236}">
                <a16:creationId xmlns:a16="http://schemas.microsoft.com/office/drawing/2014/main" id="{51985B4C-07F1-8E89-94EA-D8BCCCD495AE}"/>
              </a:ext>
            </a:extLst>
          </p:cNvPr>
          <p:cNvSpPr txBox="1">
            <a:spLocks/>
          </p:cNvSpPr>
          <p:nvPr/>
        </p:nvSpPr>
        <p:spPr>
          <a:xfrm>
            <a:off x="3482682" y="1675845"/>
            <a:ext cx="199902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700" b="1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カード</a:t>
            </a:r>
            <a:endParaRPr lang="en-US" altLang="ja-JP" sz="2700" b="1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67685896-2C08-5350-A58C-B41EF700132A}"/>
              </a:ext>
            </a:extLst>
          </p:cNvPr>
          <p:cNvSpPr txBox="1">
            <a:spLocks/>
          </p:cNvSpPr>
          <p:nvPr/>
        </p:nvSpPr>
        <p:spPr>
          <a:xfrm>
            <a:off x="5100945" y="1740563"/>
            <a:ext cx="3759040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lnSpc>
                <a:spcPct val="100000"/>
              </a:lnSpc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350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契約情報、通信事業者などの重要情報が入ってる</a:t>
            </a:r>
            <a:endParaRPr lang="en-US" altLang="ja-JP" sz="1350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4D02DD07-EB23-0A62-CBCF-34EE47CBF50C}"/>
              </a:ext>
            </a:extLst>
          </p:cNvPr>
          <p:cNvSpPr txBox="1">
            <a:spLocks/>
          </p:cNvSpPr>
          <p:nvPr/>
        </p:nvSpPr>
        <p:spPr>
          <a:xfrm>
            <a:off x="3507175" y="2205429"/>
            <a:ext cx="199902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①</a:t>
            </a:r>
            <a:r>
              <a:rPr lang="en-US" altLang="ja-JP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あり</a:t>
            </a:r>
            <a:endParaRPr lang="en-US" altLang="ja-JP" sz="2700" b="1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16584F72-51A5-B1E9-AAB6-8FD8282851FE}"/>
              </a:ext>
            </a:extLst>
          </p:cNvPr>
          <p:cNvSpPr txBox="1">
            <a:spLocks/>
          </p:cNvSpPr>
          <p:nvPr/>
        </p:nvSpPr>
        <p:spPr>
          <a:xfrm>
            <a:off x="3805172" y="2605501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ドコモ、</a:t>
            </a:r>
            <a:r>
              <a:rPr lang="en-US" altLang="ja-JP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au</a:t>
            </a:r>
            <a:r>
              <a:rPr lang="ja-JP" altLang="en-US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、ソフトバンク、楽天から購入</a:t>
            </a:r>
            <a:endParaRPr lang="en-US" altLang="ja-JP" sz="2250" b="1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1AFBB598-1F94-F310-432C-F4C670924837}"/>
              </a:ext>
            </a:extLst>
          </p:cNvPr>
          <p:cNvSpPr txBox="1">
            <a:spLocks/>
          </p:cNvSpPr>
          <p:nvPr/>
        </p:nvSpPr>
        <p:spPr>
          <a:xfrm>
            <a:off x="3805172" y="2989179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通信事業者が提示する機種を選ぶ</a:t>
            </a:r>
            <a:endParaRPr lang="en-US" altLang="ja-JP" sz="2250" b="1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tx1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0" name="字幕 2">
            <a:extLst>
              <a:ext uri="{FF2B5EF4-FFF2-40B4-BE49-F238E27FC236}">
                <a16:creationId xmlns:a16="http://schemas.microsoft.com/office/drawing/2014/main" id="{7D844C83-6C67-FD44-A803-68DD95178E18}"/>
              </a:ext>
            </a:extLst>
          </p:cNvPr>
          <p:cNvSpPr txBox="1">
            <a:spLocks/>
          </p:cNvSpPr>
          <p:nvPr/>
        </p:nvSpPr>
        <p:spPr>
          <a:xfrm>
            <a:off x="3482682" y="3908614"/>
            <a:ext cx="458363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②</a:t>
            </a:r>
            <a:r>
              <a:rPr lang="en-US" altLang="ja-JP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なし（シムフリー）</a:t>
            </a:r>
            <a:endParaRPr lang="en-US" altLang="ja-JP" sz="270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303799AF-2436-3B4D-516E-3BF7ECE7DD09}"/>
              </a:ext>
            </a:extLst>
          </p:cNvPr>
          <p:cNvSpPr txBox="1">
            <a:spLocks/>
          </p:cNvSpPr>
          <p:nvPr/>
        </p:nvSpPr>
        <p:spPr>
          <a:xfrm>
            <a:off x="3854158" y="4786181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025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SIM</a:t>
            </a:r>
            <a:r>
              <a:rPr lang="ja-JP" altLang="en-US" sz="2025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は</a:t>
            </a:r>
            <a:r>
              <a:rPr lang="ja-JP" altLang="en-US" sz="2025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ドコモ、</a:t>
            </a:r>
            <a:r>
              <a:rPr lang="en-US" altLang="ja-JP" sz="2025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au</a:t>
            </a:r>
            <a:r>
              <a:rPr lang="ja-JP" altLang="en-US" sz="2025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、ソフトバンク、楽天から購入</a:t>
            </a:r>
            <a:endParaRPr lang="en-US" altLang="ja-JP" sz="2025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025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2" name="字幕 2">
            <a:extLst>
              <a:ext uri="{FF2B5EF4-FFF2-40B4-BE49-F238E27FC236}">
                <a16:creationId xmlns:a16="http://schemas.microsoft.com/office/drawing/2014/main" id="{76B50103-1077-E7EA-ECD6-56E1EBCF2211}"/>
              </a:ext>
            </a:extLst>
          </p:cNvPr>
          <p:cNvSpPr txBox="1">
            <a:spLocks/>
          </p:cNvSpPr>
          <p:nvPr/>
        </p:nvSpPr>
        <p:spPr>
          <a:xfrm>
            <a:off x="3854158" y="4371906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メーカーから機種を購入</a:t>
            </a:r>
            <a:endParaRPr lang="en-US" altLang="ja-JP" sz="225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3" name="字幕 2">
            <a:extLst>
              <a:ext uri="{FF2B5EF4-FFF2-40B4-BE49-F238E27FC236}">
                <a16:creationId xmlns:a16="http://schemas.microsoft.com/office/drawing/2014/main" id="{4AF6BE23-A799-C6CB-555E-62CD3397ADDA}"/>
              </a:ext>
            </a:extLst>
          </p:cNvPr>
          <p:cNvSpPr txBox="1">
            <a:spLocks/>
          </p:cNvSpPr>
          <p:nvPr/>
        </p:nvSpPr>
        <p:spPr>
          <a:xfrm>
            <a:off x="3805172" y="3421382"/>
            <a:ext cx="517554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accent5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機種代と通信料金をまとめて契約</a:t>
            </a:r>
            <a:endParaRPr lang="en-US" altLang="ja-JP" sz="2250" b="1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13F73ADA-DA00-E9BE-07A6-DBB897E8F73E}"/>
              </a:ext>
            </a:extLst>
          </p:cNvPr>
          <p:cNvSpPr txBox="1">
            <a:spLocks/>
          </p:cNvSpPr>
          <p:nvPr/>
        </p:nvSpPr>
        <p:spPr>
          <a:xfrm>
            <a:off x="3854158" y="5228120"/>
            <a:ext cx="312630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250" b="1" dirty="0">
                <a:solidFill>
                  <a:schemeClr val="accent5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機種を自由に選べる</a:t>
            </a:r>
            <a:endParaRPr lang="en-US" altLang="ja-JP" sz="2250" b="1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250" dirty="0">
              <a:solidFill>
                <a:schemeClr val="accent5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28" name="図 27" descr="電子機器, 座る が含まれている画像&#10;&#10;自動的に生成された説明">
            <a:extLst>
              <a:ext uri="{FF2B5EF4-FFF2-40B4-BE49-F238E27FC236}">
                <a16:creationId xmlns:a16="http://schemas.microsoft.com/office/drawing/2014/main" id="{E1910FD3-00AC-770B-8AFB-9BB0E6B6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360" y="4205522"/>
            <a:ext cx="1740014" cy="181119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19A7FE-636B-16D0-F170-3BE8A4DE7500}"/>
              </a:ext>
            </a:extLst>
          </p:cNvPr>
          <p:cNvSpPr txBox="1"/>
          <p:nvPr/>
        </p:nvSpPr>
        <p:spPr>
          <a:xfrm>
            <a:off x="1337104" y="3908582"/>
            <a:ext cx="591509" cy="7021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6" hangingPunct="0"/>
            <a:r>
              <a:rPr lang="ja-JP" altLang="en-US" sz="4313" dirty="0">
                <a:solidFill>
                  <a:schemeClr val="tx1">
                    <a:lumMod val="50000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00B14F-2E51-BCE1-AF70-8177708D30AF}"/>
              </a:ext>
            </a:extLst>
          </p:cNvPr>
          <p:cNvSpPr txBox="1">
            <a:spLocks/>
          </p:cNvSpPr>
          <p:nvPr/>
        </p:nvSpPr>
        <p:spPr>
          <a:xfrm>
            <a:off x="168120" y="6138311"/>
            <a:ext cx="613110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700" b="1" dirty="0" err="1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eSIM</a:t>
            </a:r>
            <a:r>
              <a:rPr lang="ja-JP" altLang="en-US" sz="2700" b="1" dirty="0">
                <a:solidFill>
                  <a:schemeClr val="accent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というダウンロードタイプもあります。</a:t>
            </a:r>
            <a:endParaRPr lang="en-US" altLang="ja-JP" sz="2700" b="1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en-US" altLang="ja-JP" sz="2700" dirty="0">
              <a:solidFill>
                <a:schemeClr val="accent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25F37A9-77F9-26EB-810A-15F233C025D2}"/>
              </a:ext>
            </a:extLst>
          </p:cNvPr>
          <p:cNvSpPr/>
          <p:nvPr/>
        </p:nvSpPr>
        <p:spPr>
          <a:xfrm>
            <a:off x="6529746" y="3237351"/>
            <a:ext cx="2387781" cy="1957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168336" y="635766"/>
            <a:ext cx="651387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スマホの電源操作（電源ボタンがある場合）</a:t>
            </a:r>
          </a:p>
        </p:txBody>
      </p:sp>
      <p:pic>
        <p:nvPicPr>
          <p:cNvPr id="4" name="図 3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40571496-28EE-652A-43E9-8B0D93E1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1" y="2096577"/>
            <a:ext cx="3214688" cy="2139553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9C231957-837D-7F5E-DF1D-DF16684F55DA}"/>
              </a:ext>
            </a:extLst>
          </p:cNvPr>
          <p:cNvSpPr txBox="1">
            <a:spLocks/>
          </p:cNvSpPr>
          <p:nvPr/>
        </p:nvSpPr>
        <p:spPr>
          <a:xfrm>
            <a:off x="217392" y="4492290"/>
            <a:ext cx="47937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機種によって場所、操作方法は違います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BD66A4C3-8EE2-E30D-5B09-38E629658CD5}"/>
              </a:ext>
            </a:extLst>
          </p:cNvPr>
          <p:cNvSpPr txBox="1">
            <a:spLocks/>
          </p:cNvSpPr>
          <p:nvPr/>
        </p:nvSpPr>
        <p:spPr>
          <a:xfrm>
            <a:off x="4264220" y="2348526"/>
            <a:ext cx="1510506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ja-JP" altLang="en-US" sz="2700" b="1" dirty="0">
              <a:solidFill>
                <a:schemeClr val="bg2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F51614-479D-3442-C496-A0446913198A}"/>
              </a:ext>
            </a:extLst>
          </p:cNvPr>
          <p:cNvSpPr/>
          <p:nvPr/>
        </p:nvSpPr>
        <p:spPr>
          <a:xfrm>
            <a:off x="3848649" y="2298228"/>
            <a:ext cx="1926077" cy="63836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bg2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電源</a:t>
            </a:r>
            <a:r>
              <a:rPr lang="en-US" altLang="ja-JP" sz="2700" b="1" dirty="0">
                <a:solidFill>
                  <a:schemeClr val="bg2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OFF</a:t>
            </a:r>
            <a:endParaRPr lang="ja-JP" altLang="en-US" sz="2700" b="1" dirty="0">
              <a:solidFill>
                <a:schemeClr val="bg2">
                  <a:lumMod val="50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72B2469-AA6D-AA1F-B8A1-74544C72D145}"/>
              </a:ext>
            </a:extLst>
          </p:cNvPr>
          <p:cNvSpPr/>
          <p:nvPr/>
        </p:nvSpPr>
        <p:spPr>
          <a:xfrm>
            <a:off x="6770070" y="4364946"/>
            <a:ext cx="1926077" cy="63836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5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5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スリープ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22C71E4-ACB0-4D8A-B872-2B5773D4FCF1}"/>
              </a:ext>
            </a:extLst>
          </p:cNvPr>
          <p:cNvSpPr/>
          <p:nvPr/>
        </p:nvSpPr>
        <p:spPr>
          <a:xfrm>
            <a:off x="6694195" y="2268976"/>
            <a:ext cx="1926077" cy="638368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1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電源</a:t>
            </a:r>
            <a:r>
              <a:rPr lang="en-US" altLang="ja-JP" sz="2700" b="1" dirty="0">
                <a:solidFill>
                  <a:schemeClr val="accent1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ON</a:t>
            </a:r>
            <a:endParaRPr lang="ja-JP" altLang="en-US" sz="2700" b="1" dirty="0">
              <a:solidFill>
                <a:schemeClr val="accent1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E4D9422-39C0-8E86-C55F-6FE3F5F664BC}"/>
              </a:ext>
            </a:extLst>
          </p:cNvPr>
          <p:cNvSpPr/>
          <p:nvPr/>
        </p:nvSpPr>
        <p:spPr>
          <a:xfrm>
            <a:off x="5989806" y="2223029"/>
            <a:ext cx="510702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5941B09-AB9D-74C9-2B2F-D49748E168D2}"/>
              </a:ext>
            </a:extLst>
          </p:cNvPr>
          <p:cNvSpPr/>
          <p:nvPr/>
        </p:nvSpPr>
        <p:spPr>
          <a:xfrm rot="10800000">
            <a:off x="5939176" y="2748270"/>
            <a:ext cx="510702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797900D-5812-036D-1C47-B56E8BC14068}"/>
              </a:ext>
            </a:extLst>
          </p:cNvPr>
          <p:cNvSpPr/>
          <p:nvPr/>
        </p:nvSpPr>
        <p:spPr>
          <a:xfrm rot="5400000">
            <a:off x="7147620" y="3516738"/>
            <a:ext cx="812770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1F470610-E69A-BCA9-9E34-602529062750}"/>
              </a:ext>
            </a:extLst>
          </p:cNvPr>
          <p:cNvSpPr/>
          <p:nvPr/>
        </p:nvSpPr>
        <p:spPr>
          <a:xfrm rot="16200000">
            <a:off x="7604180" y="3502380"/>
            <a:ext cx="784054" cy="35154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52637F1A-56D3-05B5-96F6-890370CB073E}"/>
              </a:ext>
            </a:extLst>
          </p:cNvPr>
          <p:cNvSpPr txBox="1">
            <a:spLocks/>
          </p:cNvSpPr>
          <p:nvPr/>
        </p:nvSpPr>
        <p:spPr>
          <a:xfrm>
            <a:off x="5201934" y="2120193"/>
            <a:ext cx="114558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長押し</a:t>
            </a: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1E6C61A6-86B0-EF76-6E94-D269DFABEA8A}"/>
              </a:ext>
            </a:extLst>
          </p:cNvPr>
          <p:cNvSpPr txBox="1">
            <a:spLocks/>
          </p:cNvSpPr>
          <p:nvPr/>
        </p:nvSpPr>
        <p:spPr>
          <a:xfrm>
            <a:off x="6201964" y="3764475"/>
            <a:ext cx="114558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lnSpc>
                <a:spcPct val="100000"/>
              </a:lnSpc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35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未使用で自動</a:t>
            </a: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0337E13B-BF7E-5155-7A3F-CE5DB44DA647}"/>
              </a:ext>
            </a:extLst>
          </p:cNvPr>
          <p:cNvSpPr txBox="1">
            <a:spLocks/>
          </p:cNvSpPr>
          <p:nvPr/>
        </p:nvSpPr>
        <p:spPr>
          <a:xfrm>
            <a:off x="8249890" y="3745852"/>
            <a:ext cx="114558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lnSpc>
                <a:spcPct val="100000"/>
              </a:lnSpc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35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タッチ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3B886C-385B-BB3E-B2EB-3EDC02D5BCE4}"/>
              </a:ext>
            </a:extLst>
          </p:cNvPr>
          <p:cNvSpPr txBox="1"/>
          <p:nvPr/>
        </p:nvSpPr>
        <p:spPr>
          <a:xfrm>
            <a:off x="6748019" y="1579591"/>
            <a:ext cx="1596591" cy="453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6" hangingPunct="0"/>
            <a:r>
              <a:rPr lang="ja-JP" altLang="en-US" sz="1350" b="1" dirty="0">
                <a:solidFill>
                  <a:srgbClr val="5E5E5E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電源ははいっている</a:t>
            </a:r>
            <a:endParaRPr lang="en-US" altLang="ja-JP" sz="1350" b="1" dirty="0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algn="ctr" defTabSz="914376" hangingPunct="0"/>
            <a:r>
              <a:rPr lang="ja-JP" altLang="en-US" sz="1350" dirty="0"/>
              <a:t>＝電池が減っている</a:t>
            </a:r>
            <a:endParaRPr lang="ja-JP" altLang="en-US" sz="1350" b="1" dirty="0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79FEEB0-27EC-F517-506F-30725F5565AC}"/>
              </a:ext>
            </a:extLst>
          </p:cNvPr>
          <p:cNvSpPr/>
          <p:nvPr/>
        </p:nvSpPr>
        <p:spPr>
          <a:xfrm>
            <a:off x="5498857" y="3080984"/>
            <a:ext cx="651517" cy="50853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電源</a:t>
            </a:r>
            <a:r>
              <a:rPr lang="ja-JP" altLang="en-US" sz="1050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を切る</a:t>
            </a:r>
            <a:endParaRPr lang="ja-JP" altLang="en-US" sz="1050" b="1" dirty="0">
              <a:solidFill>
                <a:schemeClr val="accent6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D596C7-4FE4-A287-A2B7-4E33BDFA43F8}"/>
              </a:ext>
            </a:extLst>
          </p:cNvPr>
          <p:cNvSpPr txBox="1"/>
          <p:nvPr/>
        </p:nvSpPr>
        <p:spPr>
          <a:xfrm>
            <a:off x="7194499" y="5039344"/>
            <a:ext cx="1077219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6" hangingPunct="0"/>
            <a:r>
              <a:rPr lang="ja-JP" altLang="en-US" sz="1350" dirty="0"/>
              <a:t>省電力モード</a:t>
            </a:r>
            <a:endParaRPr lang="ja-JP" altLang="en-US" sz="1350" b="1" dirty="0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CC377DE-65E4-A527-2BDB-2F472F5F3B37}"/>
              </a:ext>
            </a:extLst>
          </p:cNvPr>
          <p:cNvSpPr/>
          <p:nvPr/>
        </p:nvSpPr>
        <p:spPr>
          <a:xfrm>
            <a:off x="5553167" y="1344833"/>
            <a:ext cx="651517" cy="281315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050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再起動</a:t>
            </a:r>
            <a:endParaRPr lang="ja-JP" altLang="en-US" sz="1050" b="1" dirty="0">
              <a:solidFill>
                <a:schemeClr val="accent6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4" name="矢印: U ターン 23">
            <a:extLst>
              <a:ext uri="{FF2B5EF4-FFF2-40B4-BE49-F238E27FC236}">
                <a16:creationId xmlns:a16="http://schemas.microsoft.com/office/drawing/2014/main" id="{701CDB0E-0BD2-F85B-FE7C-78EEC172908B}"/>
              </a:ext>
            </a:extLst>
          </p:cNvPr>
          <p:cNvSpPr/>
          <p:nvPr/>
        </p:nvSpPr>
        <p:spPr>
          <a:xfrm rot="16200000">
            <a:off x="5658232" y="1803373"/>
            <a:ext cx="460022" cy="176972"/>
          </a:xfrm>
          <a:prstGeom prst="utur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6" hangingPunct="0"/>
            <a:endParaRPr lang="ja-JP" altLang="en-US" sz="900" b="1">
              <a:solidFill>
                <a:srgbClr val="5E5E5E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sp>
        <p:nvSpPr>
          <p:cNvPr id="25" name="字幕 2">
            <a:extLst>
              <a:ext uri="{FF2B5EF4-FFF2-40B4-BE49-F238E27FC236}">
                <a16:creationId xmlns:a16="http://schemas.microsoft.com/office/drawing/2014/main" id="{FFA70B30-EC7C-ACF8-E7CD-C3CAAA8694C7}"/>
              </a:ext>
            </a:extLst>
          </p:cNvPr>
          <p:cNvSpPr txBox="1">
            <a:spLocks/>
          </p:cNvSpPr>
          <p:nvPr/>
        </p:nvSpPr>
        <p:spPr>
          <a:xfrm>
            <a:off x="2076856" y="5153796"/>
            <a:ext cx="47937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動作がおかしくなったり、長時間使用したときは</a:t>
            </a:r>
            <a:r>
              <a:rPr lang="ja-JP" altLang="en-US" sz="2025" b="1" dirty="0">
                <a:solidFill>
                  <a:schemeClr val="accent6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再起動</a:t>
            </a:r>
            <a:r>
              <a:rPr lang="ja-JP" altLang="en-US" sz="2025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すると有効の場合があります。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16E41F-C2A4-1DDE-6756-53C941EB63C8}"/>
              </a:ext>
            </a:extLst>
          </p:cNvPr>
          <p:cNvSpPr txBox="1">
            <a:spLocks/>
          </p:cNvSpPr>
          <p:nvPr/>
        </p:nvSpPr>
        <p:spPr>
          <a:xfrm>
            <a:off x="225746" y="6146167"/>
            <a:ext cx="811886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2700" b="1" dirty="0" err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iphone</a:t>
            </a:r>
            <a:r>
              <a:rPr lang="ja-JP" altLang="en-US" sz="2700" b="1" dirty="0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の場合は、　設定　→　一般　→　システム終了</a:t>
            </a:r>
          </a:p>
        </p:txBody>
      </p:sp>
    </p:spTree>
    <p:extLst>
      <p:ext uri="{BB962C8B-B14F-4D97-AF65-F5344CB8AC3E}">
        <p14:creationId xmlns:p14="http://schemas.microsoft.com/office/powerpoint/2010/main" val="30260817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4481" y="390182"/>
            <a:ext cx="6513872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スマホの操作名称</a:t>
            </a:r>
          </a:p>
        </p:txBody>
      </p:sp>
      <p:pic>
        <p:nvPicPr>
          <p:cNvPr id="34" name="図 33" descr="駐車場のメーター&#10;&#10;低い精度で自動的に生成された説明">
            <a:extLst>
              <a:ext uri="{FF2B5EF4-FFF2-40B4-BE49-F238E27FC236}">
                <a16:creationId xmlns:a16="http://schemas.microsoft.com/office/drawing/2014/main" id="{D596E002-D226-6FC8-5E7B-4BD2630B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993344"/>
            <a:ext cx="5800276" cy="5090795"/>
          </a:xfrm>
          <a:prstGeom prst="rect">
            <a:avLst/>
          </a:prstGeom>
        </p:spPr>
      </p:pic>
      <p:pic>
        <p:nvPicPr>
          <p:cNvPr id="36" name="図 35" descr="パソコンの画面&#10;&#10;自動的に生成された説明">
            <a:extLst>
              <a:ext uri="{FF2B5EF4-FFF2-40B4-BE49-F238E27FC236}">
                <a16:creationId xmlns:a16="http://schemas.microsoft.com/office/drawing/2014/main" id="{A6FCE7B1-B485-3C8B-C61F-9D51E8F62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2" y="2162732"/>
            <a:ext cx="835819" cy="167163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69CB016-D4F9-C039-4731-DCA2397C4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76" y="4119783"/>
            <a:ext cx="2765550" cy="5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010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25746" y="943635"/>
            <a:ext cx="353901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ウィルスのこと</a:t>
            </a: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921596FE-DB31-9AE0-7F4B-888F88CF188A}"/>
              </a:ext>
            </a:extLst>
          </p:cNvPr>
          <p:cNvSpPr txBox="1">
            <a:spLocks/>
          </p:cNvSpPr>
          <p:nvPr/>
        </p:nvSpPr>
        <p:spPr>
          <a:xfrm>
            <a:off x="539180" y="1606650"/>
            <a:ext cx="750073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パソコンと同じで、ウィルス対策アプリは必須です。</a:t>
            </a: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371835A0-CF15-9229-54F6-7B75BEAE0505}"/>
              </a:ext>
            </a:extLst>
          </p:cNvPr>
          <p:cNvSpPr txBox="1">
            <a:spLocks/>
          </p:cNvSpPr>
          <p:nvPr/>
        </p:nvSpPr>
        <p:spPr>
          <a:xfrm>
            <a:off x="539180" y="2288594"/>
            <a:ext cx="586787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tx1">
                    <a:lumMod val="50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通信事業者側のサービスもあります。</a:t>
            </a:r>
          </a:p>
        </p:txBody>
      </p:sp>
      <p:sp>
        <p:nvSpPr>
          <p:cNvPr id="20" name="字幕 2">
            <a:extLst>
              <a:ext uri="{FF2B5EF4-FFF2-40B4-BE49-F238E27FC236}">
                <a16:creationId xmlns:a16="http://schemas.microsoft.com/office/drawing/2014/main" id="{AA24F4B9-B848-BB6D-F345-BC99702DB3BA}"/>
              </a:ext>
            </a:extLst>
          </p:cNvPr>
          <p:cNvSpPr txBox="1">
            <a:spLocks/>
          </p:cNvSpPr>
          <p:nvPr/>
        </p:nvSpPr>
        <p:spPr>
          <a:xfrm>
            <a:off x="918559" y="2850466"/>
            <a:ext cx="7573688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chemeClr val="accent3">
                    <a:lumMod val="75000"/>
                  </a:schemeClr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但し、パソコンと違って、チェック済アプリをインストールするので、違法アプリの心配は少ない</a:t>
            </a:r>
            <a:endParaRPr lang="en-US" altLang="ja-JP" sz="270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endParaRPr lang="ja-JP" altLang="en-US" sz="2700" b="1" dirty="0">
              <a:solidFill>
                <a:schemeClr val="accent3">
                  <a:lumMod val="75000"/>
                </a:schemeClr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2" name="字幕 2">
            <a:extLst>
              <a:ext uri="{FF2B5EF4-FFF2-40B4-BE49-F238E27FC236}">
                <a16:creationId xmlns:a16="http://schemas.microsoft.com/office/drawing/2014/main" id="{8D3668A0-7CC1-F7E4-D963-E24DEAA9AB9B}"/>
              </a:ext>
            </a:extLst>
          </p:cNvPr>
          <p:cNvSpPr txBox="1">
            <a:spLocks/>
          </p:cNvSpPr>
          <p:nvPr/>
        </p:nvSpPr>
        <p:spPr>
          <a:xfrm>
            <a:off x="1445439" y="3923628"/>
            <a:ext cx="586787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アイフォン　  →　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App</a:t>
            </a: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　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Store</a:t>
            </a:r>
            <a:endParaRPr lang="ja-JP" altLang="en-US" sz="2700" b="1" dirty="0">
              <a:solidFill>
                <a:srgbClr val="4472C4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C57F3C2D-21BD-C335-6F7F-B0D341A53EFE}"/>
              </a:ext>
            </a:extLst>
          </p:cNvPr>
          <p:cNvSpPr txBox="1">
            <a:spLocks/>
          </p:cNvSpPr>
          <p:nvPr/>
        </p:nvSpPr>
        <p:spPr>
          <a:xfrm>
            <a:off x="1445439" y="4413732"/>
            <a:ext cx="586787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アンドロイド　→　</a:t>
            </a:r>
            <a:r>
              <a:rPr lang="en-US" altLang="ja-JP" sz="2700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Google Play</a:t>
            </a:r>
            <a:endParaRPr lang="ja-JP" altLang="en-US" sz="2700" b="1" dirty="0">
              <a:solidFill>
                <a:srgbClr val="4472C4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E0065E6-768D-56EC-93F2-48E5CADA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26" y="3742956"/>
            <a:ext cx="449454" cy="576877"/>
          </a:xfrm>
          <a:prstGeom prst="rect">
            <a:avLst/>
          </a:prstGeom>
        </p:spPr>
      </p:pic>
      <p:pic>
        <p:nvPicPr>
          <p:cNvPr id="28" name="図 27" descr="ロゴ, 会社名&#10;&#10;自動的に生成された説明">
            <a:extLst>
              <a:ext uri="{FF2B5EF4-FFF2-40B4-BE49-F238E27FC236}">
                <a16:creationId xmlns:a16="http://schemas.microsoft.com/office/drawing/2014/main" id="{7A40C109-5D3D-189B-029D-DA5722B6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60" y="4370062"/>
            <a:ext cx="1010841" cy="6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164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四角形"/>
          <p:cNvSpPr/>
          <p:nvPr/>
        </p:nvSpPr>
        <p:spPr>
          <a:xfrm>
            <a:off x="423412" y="1172114"/>
            <a:ext cx="4664955" cy="1518618"/>
          </a:xfrm>
          <a:prstGeom prst="rect">
            <a:avLst/>
          </a:prstGeom>
          <a:noFill/>
          <a:ln w="76200" cap="flat">
            <a:solidFill>
              <a:srgbClr val="32538F"/>
            </a:solidFill>
            <a:prstDash val="solid"/>
            <a:miter lim="8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defTabSz="342900">
              <a:defRPr sz="2600" b="0">
                <a:noFill/>
                <a:latin typeface="Calibri"/>
                <a:ea typeface="Calibri"/>
                <a:cs typeface="Calibri"/>
                <a:sym typeface="Calibri"/>
              </a:defRPr>
            </a:pPr>
            <a:endParaRPr sz="975"/>
          </a:p>
        </p:txBody>
      </p:sp>
      <p:sp>
        <p:nvSpPr>
          <p:cNvPr id="177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300880" y="536099"/>
            <a:ext cx="7631734" cy="509523"/>
          </a:xfrm>
          <a:prstGeom prst="rect">
            <a:avLst/>
          </a:prstGeom>
        </p:spPr>
        <p:txBody>
          <a:bodyPr vert="horz" lIns="34289" tIns="34289" rIns="34289" bIns="34289" rtlCol="0" anchor="ctr">
            <a:noAutofit/>
          </a:bodyPr>
          <a:lstStyle>
            <a:lvl1pPr defTabSz="1810511">
              <a:lnSpc>
                <a:spcPct val="90000"/>
              </a:lnSpc>
              <a:defRPr sz="7700" spc="0">
                <a:solidFill>
                  <a:srgbClr val="00B05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lvl1pPr>
          </a:lstStyle>
          <a:p>
            <a:r>
              <a:rPr sz="4000" dirty="0"/>
              <a:t>Windows/</a:t>
            </a:r>
            <a:r>
              <a:rPr sz="4000" dirty="0" err="1"/>
              <a:t>スマホ編</a:t>
            </a:r>
            <a:r>
              <a:rPr sz="4000" dirty="0"/>
              <a:t>　</a:t>
            </a:r>
            <a:r>
              <a:rPr sz="4000" dirty="0" err="1"/>
              <a:t>本日の作業</a:t>
            </a:r>
            <a:endParaRPr sz="4000" dirty="0"/>
          </a:p>
        </p:txBody>
      </p:sp>
      <p:sp>
        <p:nvSpPr>
          <p:cNvPr id="178" name="字幕 2"/>
          <p:cNvSpPr txBox="1">
            <a:spLocks noGrp="1"/>
          </p:cNvSpPr>
          <p:nvPr>
            <p:ph type="body" sz="quarter" idx="1"/>
          </p:nvPr>
        </p:nvSpPr>
        <p:spPr>
          <a:xfrm>
            <a:off x="681863" y="1550974"/>
            <a:ext cx="5856371" cy="760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 err="1"/>
              <a:t>ゴール</a:t>
            </a:r>
            <a:r>
              <a:rPr dirty="0"/>
              <a:t>：</a:t>
            </a:r>
          </a:p>
          <a:p>
            <a:pPr algn="l">
              <a:defRPr b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/>
              <a:t>　</a:t>
            </a:r>
            <a:r>
              <a:rPr lang="ja-JP" altLang="en-US" dirty="0"/>
              <a:t>ラインについて</a:t>
            </a:r>
            <a:endParaRPr dirty="0"/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B100D7F9-2804-7E27-33C4-FF5F31F9A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49" y="1421323"/>
            <a:ext cx="1117882" cy="1117882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3C5BA33-4CB5-D92F-893C-AAF965947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00" y="1172114"/>
            <a:ext cx="2967937" cy="563638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058F81-6B0E-F3D1-FA56-36426A9A98A8}"/>
              </a:ext>
            </a:extLst>
          </p:cNvPr>
          <p:cNvSpPr txBox="1"/>
          <p:nvPr/>
        </p:nvSpPr>
        <p:spPr>
          <a:xfrm>
            <a:off x="440406" y="312944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スマホ画面からラインをタップする。</a:t>
            </a: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D235388-3A2F-168B-541B-F068E4148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5" y="3937480"/>
            <a:ext cx="1908873" cy="2504512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C74ADDF3-C3E8-6A97-5201-312059692E97}"/>
              </a:ext>
            </a:extLst>
          </p:cNvPr>
          <p:cNvSpPr/>
          <p:nvPr/>
        </p:nvSpPr>
        <p:spPr>
          <a:xfrm rot="20472642">
            <a:off x="3025010" y="4955812"/>
            <a:ext cx="2183474" cy="3966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C449492-BD09-7C51-D9B9-8AA7C800EB69}"/>
              </a:ext>
            </a:extLst>
          </p:cNvPr>
          <p:cNvSpPr/>
          <p:nvPr/>
        </p:nvSpPr>
        <p:spPr>
          <a:xfrm>
            <a:off x="2474257" y="5408923"/>
            <a:ext cx="502029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25D271B-3017-DE3D-8DE1-9B619B1434B3}"/>
              </a:ext>
            </a:extLst>
          </p:cNvPr>
          <p:cNvSpPr/>
          <p:nvPr/>
        </p:nvSpPr>
        <p:spPr>
          <a:xfrm>
            <a:off x="6978168" y="1421323"/>
            <a:ext cx="1566500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340C4F-4F37-7810-093E-E7CB6D3B5199}"/>
              </a:ext>
            </a:extLst>
          </p:cNvPr>
          <p:cNvSpPr txBox="1"/>
          <p:nvPr/>
        </p:nvSpPr>
        <p:spPr>
          <a:xfrm>
            <a:off x="7658640" y="10339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56E2708-6714-DFBD-C6AD-9AEA05697E38}"/>
              </a:ext>
            </a:extLst>
          </p:cNvPr>
          <p:cNvSpPr/>
          <p:nvPr/>
        </p:nvSpPr>
        <p:spPr>
          <a:xfrm>
            <a:off x="5249544" y="6048904"/>
            <a:ext cx="3295123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B196FC-81FC-1F40-224C-88839AB4295F}"/>
              </a:ext>
            </a:extLst>
          </p:cNvPr>
          <p:cNvSpPr txBox="1"/>
          <p:nvPr/>
        </p:nvSpPr>
        <p:spPr>
          <a:xfrm>
            <a:off x="4141286" y="63483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動作モード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8ABAA-7593-5EFA-89E6-55F02DD58E8B}"/>
              </a:ext>
            </a:extLst>
          </p:cNvPr>
          <p:cNvSpPr/>
          <p:nvPr/>
        </p:nvSpPr>
        <p:spPr>
          <a:xfrm>
            <a:off x="5480114" y="1172114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5C9C6-86B5-FEDC-2F65-BC3F48E4DC7B}"/>
              </a:ext>
            </a:extLst>
          </p:cNvPr>
          <p:cNvSpPr/>
          <p:nvPr/>
        </p:nvSpPr>
        <p:spPr>
          <a:xfrm>
            <a:off x="5088368" y="4290128"/>
            <a:ext cx="3678268" cy="1000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496</Words>
  <Application>Microsoft Office PowerPoint</Application>
  <PresentationFormat>画面に合わせる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AR P悠々ｺﾞｼｯｸ体E04</vt:lpstr>
      <vt:lpstr>HGP創英角ﾎﾟｯﾌﾟ体</vt:lpstr>
      <vt:lpstr>HGS創英角ﾎﾟｯﾌﾟ体</vt:lpstr>
      <vt:lpstr>Meiryo UI</vt:lpstr>
      <vt:lpstr>UD デジタル 教科書体 NP-B</vt:lpstr>
      <vt:lpstr>ヒラギノ角ゴ ProN W6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Windows編　本日の作業の前に</vt:lpstr>
      <vt:lpstr>Windows/スマホ編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Windows/スマホ編　本日の作業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255</cp:revision>
  <cp:lastPrinted>2022-01-26T01:57:48Z</cp:lastPrinted>
  <dcterms:created xsi:type="dcterms:W3CDTF">2021-01-28T05:21:31Z</dcterms:created>
  <dcterms:modified xsi:type="dcterms:W3CDTF">2024-04-25T08:31:04Z</dcterms:modified>
</cp:coreProperties>
</file>