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4" r:id="rId2"/>
    <p:sldId id="353" r:id="rId3"/>
    <p:sldId id="354" r:id="rId4"/>
    <p:sldId id="258" r:id="rId5"/>
    <p:sldId id="383" r:id="rId6"/>
    <p:sldId id="392" r:id="rId7"/>
    <p:sldId id="411" r:id="rId8"/>
    <p:sldId id="414" r:id="rId9"/>
    <p:sldId id="413" r:id="rId10"/>
    <p:sldId id="412" r:id="rId11"/>
    <p:sldId id="415" r:id="rId12"/>
    <p:sldId id="405" r:id="rId13"/>
    <p:sldId id="409" r:id="rId14"/>
  </p:sldIdLst>
  <p:sldSz cx="9144000" cy="6858000" type="screen4x3"/>
  <p:notesSz cx="7100888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8058" autoAdjust="0"/>
  </p:normalViewPr>
  <p:slideViewPr>
    <p:cSldViewPr snapToGrid="0">
      <p:cViewPr varScale="1">
        <p:scale>
          <a:sx n="91" d="100"/>
          <a:sy n="91" d="100"/>
        </p:scale>
        <p:origin x="16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24EB91E-2F04-4921-A8C6-92F5407615E8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5338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89" y="4924643"/>
            <a:ext cx="5680710" cy="402925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FFBFB3-D323-4D32-88AF-C37DC04CD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2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5338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C11A8-8FC4-409E-9A2D-62E479F40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73E-4B38-4C69-B3A7-E6E0FDE14D08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29155"/>
            <a:ext cx="30861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1657"/>
            <a:ext cx="658468" cy="365125"/>
          </a:xfrm>
        </p:spPr>
        <p:txBody>
          <a:bodyPr/>
          <a:lstStyle/>
          <a:p>
            <a:r>
              <a:rPr kumimoji="1" lang="en-US" altLang="ja-JP" dirty="0"/>
              <a:t>- </a:t>
            </a:r>
            <a:fld id="{5EF24482-1193-4C28-9A66-95591FC55DC6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727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EE2-80FB-41CF-9C1F-7A2A69C3EEBB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2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1C0-047A-4B03-B5C5-D7E18EF374BF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76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7214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227-B803-46E1-8B71-9EBB1F9E5673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8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FE55-1B06-4988-83A2-4706B68A7F6E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E754-F134-4952-A8A2-CAB22203A837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7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A286-C4DF-43BD-9A31-BAFBB46A3718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596-26A3-4ED3-A34F-B145EBCF5157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8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5A7D-3021-400A-9098-28F606F02FAC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3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1A52-DAF2-4767-A7A1-4492E0E8E110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11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330-1351-407C-93BC-263C0B48E245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7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E182-554A-464F-8C81-C3B217C14473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q.net/business-woman-thinking-0007159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kuen-minami.com/fukushi/ic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422555" y="202734"/>
            <a:ext cx="4721445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ja-JP" sz="2400" kern="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ja-JP" altLang="en-US" sz="2400" kern="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地域自治</a:t>
            </a:r>
            <a:r>
              <a:rPr lang="zh-CN" altLang="ja-JP" sz="2400" kern="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協議会</a:t>
            </a:r>
            <a:r>
              <a:rPr lang="ja-JP" altLang="en-US" sz="2400" kern="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4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sz="24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sz="44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83C603-CCD0-4C1C-857E-EDCA4B60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2043" y="5414537"/>
            <a:ext cx="867348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パソコン・スマホ教室　</a:t>
            </a:r>
            <a:r>
              <a:rPr lang="en-US" altLang="ja-JP" sz="450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sz="495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月度　　　　　</a:t>
            </a:r>
            <a:endParaRPr lang="ja-JP" altLang="en-US" sz="4500" dirty="0">
              <a:solidFill>
                <a:srgbClr val="00B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54109" y="6279827"/>
            <a:ext cx="33563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２０２４年 </a:t>
            </a:r>
            <a:r>
              <a:rPr lang="en-US" altLang="ja-JP" sz="210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210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10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</a:t>
            </a:r>
            <a:r>
              <a:rPr lang="ja-JP" altLang="en-US" sz="210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日（水）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25C6F3D-D65D-B6C8-DA62-570459B9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781" y="662354"/>
            <a:ext cx="1716687" cy="1653106"/>
          </a:xfrm>
          <a:prstGeom prst="rect">
            <a:avLst/>
          </a:prstGeom>
        </p:spPr>
      </p:pic>
      <p:pic>
        <p:nvPicPr>
          <p:cNvPr id="12" name="図 11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DECB52B1-8CCE-0A24-F40D-16ED5142B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906" y="3775133"/>
            <a:ext cx="1316250" cy="1695615"/>
          </a:xfrm>
          <a:prstGeom prst="rect">
            <a:avLst/>
          </a:prstGeom>
        </p:spPr>
      </p:pic>
      <p:pic>
        <p:nvPicPr>
          <p:cNvPr id="7" name="図 6" descr="ピンクの花&#10;&#10;自動的に生成された説明">
            <a:extLst>
              <a:ext uri="{FF2B5EF4-FFF2-40B4-BE49-F238E27FC236}">
                <a16:creationId xmlns:a16="http://schemas.microsoft.com/office/drawing/2014/main" id="{92886460-4B74-8508-A544-A08426DE4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93" y="1082565"/>
            <a:ext cx="5612524" cy="42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7F343-600A-B503-FC18-2A4C2A04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881661A9-EF99-CDAE-FE8E-A6A12F1AA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850" y="917887"/>
            <a:ext cx="3064550" cy="590962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BB6A0D0-43AC-D26D-52E3-2CB3006ED482}"/>
              </a:ext>
            </a:extLst>
          </p:cNvPr>
          <p:cNvSpPr txBox="1"/>
          <p:nvPr/>
        </p:nvSpPr>
        <p:spPr>
          <a:xfrm>
            <a:off x="7658640" y="5208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メニュー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88BE14-42E7-69D9-2071-8BC95E43CFF3}"/>
              </a:ext>
            </a:extLst>
          </p:cNvPr>
          <p:cNvSpPr/>
          <p:nvPr/>
        </p:nvSpPr>
        <p:spPr>
          <a:xfrm>
            <a:off x="5480114" y="948377"/>
            <a:ext cx="2982023" cy="55972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A631704-4CB1-386D-3395-72BF4967351D}"/>
              </a:ext>
            </a:extLst>
          </p:cNvPr>
          <p:cNvSpPr txBox="1"/>
          <p:nvPr/>
        </p:nvSpPr>
        <p:spPr>
          <a:xfrm>
            <a:off x="164713" y="16944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トーク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53BCE74F-EBD3-E0F0-72C1-BF22B2F1F93C}"/>
              </a:ext>
            </a:extLst>
          </p:cNvPr>
          <p:cNvSpPr/>
          <p:nvPr/>
        </p:nvSpPr>
        <p:spPr>
          <a:xfrm>
            <a:off x="6276616" y="3807427"/>
            <a:ext cx="2307435" cy="21566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7F56620-D4BF-99A2-8ECB-2D80BA57CA56}"/>
              </a:ext>
            </a:extLst>
          </p:cNvPr>
          <p:cNvSpPr txBox="1"/>
          <p:nvPr/>
        </p:nvSpPr>
        <p:spPr>
          <a:xfrm>
            <a:off x="516692" y="89022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</a:rPr>
              <a:t>●友達と　チャット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425B94-CD1A-5E8E-9C42-F35465C35027}"/>
              </a:ext>
            </a:extLst>
          </p:cNvPr>
          <p:cNvSpPr txBox="1"/>
          <p:nvPr/>
        </p:nvSpPr>
        <p:spPr>
          <a:xfrm>
            <a:off x="336265" y="158372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話したい友達をタップ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してトーク画面へ。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0C308E-FB9C-6FE8-0CA6-8184BBBC7CB6}"/>
              </a:ext>
            </a:extLst>
          </p:cNvPr>
          <p:cNvSpPr txBox="1"/>
          <p:nvPr/>
        </p:nvSpPr>
        <p:spPr>
          <a:xfrm>
            <a:off x="4273285" y="63207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入力欄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96D2065-EA0A-0207-0906-969204B54A9B}"/>
              </a:ext>
            </a:extLst>
          </p:cNvPr>
          <p:cNvSpPr txBox="1"/>
          <p:nvPr/>
        </p:nvSpPr>
        <p:spPr>
          <a:xfrm>
            <a:off x="250702" y="2777511"/>
            <a:ext cx="41857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・文字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・スタンプ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・写真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・動画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などを送ることができる。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4BCD1C-B598-87DD-C82A-472DB71799AD}"/>
              </a:ext>
            </a:extLst>
          </p:cNvPr>
          <p:cNvSpPr txBox="1"/>
          <p:nvPr/>
        </p:nvSpPr>
        <p:spPr>
          <a:xfrm>
            <a:off x="336265" y="528781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転送したいものを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長押しする　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15BB1CC1-FF6D-B2E6-966B-18711C445A16}"/>
              </a:ext>
            </a:extLst>
          </p:cNvPr>
          <p:cNvSpPr/>
          <p:nvPr/>
        </p:nvSpPr>
        <p:spPr>
          <a:xfrm>
            <a:off x="336265" y="4930393"/>
            <a:ext cx="3506944" cy="1390398"/>
          </a:xfrm>
          <a:prstGeom prst="wedgeRectCallout">
            <a:avLst>
              <a:gd name="adj1" fmla="val 119179"/>
              <a:gd name="adj2" fmla="val -267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75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3C0E0-9D6E-7355-50D9-404C67DF8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94E3D86-6C5D-D874-97E0-1C4B9AC39B93}"/>
              </a:ext>
            </a:extLst>
          </p:cNvPr>
          <p:cNvSpPr/>
          <p:nvPr/>
        </p:nvSpPr>
        <p:spPr>
          <a:xfrm>
            <a:off x="164713" y="4369780"/>
            <a:ext cx="5283115" cy="2175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DFF5654-8ECF-DF58-49D6-11865505C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971" y="948879"/>
            <a:ext cx="3105346" cy="590912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06C958E-709E-F649-5144-178ECCB3DA05}"/>
              </a:ext>
            </a:extLst>
          </p:cNvPr>
          <p:cNvSpPr txBox="1"/>
          <p:nvPr/>
        </p:nvSpPr>
        <p:spPr>
          <a:xfrm>
            <a:off x="7658640" y="5208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メニュー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A666354-8202-8F71-91E3-A1A6B2B07C3A}"/>
              </a:ext>
            </a:extLst>
          </p:cNvPr>
          <p:cNvSpPr/>
          <p:nvPr/>
        </p:nvSpPr>
        <p:spPr>
          <a:xfrm>
            <a:off x="5480114" y="948377"/>
            <a:ext cx="2982023" cy="55972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674B0BC-6BBA-3EE3-0069-CD1DFAB5E199}"/>
              </a:ext>
            </a:extLst>
          </p:cNvPr>
          <p:cNvSpPr txBox="1"/>
          <p:nvPr/>
        </p:nvSpPr>
        <p:spPr>
          <a:xfrm>
            <a:off x="164713" y="16944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トーク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B689AF7-7B6E-0453-C1D1-61F6E1D3BB26}"/>
              </a:ext>
            </a:extLst>
          </p:cNvPr>
          <p:cNvSpPr txBox="1"/>
          <p:nvPr/>
        </p:nvSpPr>
        <p:spPr>
          <a:xfrm>
            <a:off x="6080955" y="181806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アクセス時刻</a:t>
            </a:r>
            <a:endParaRPr kumimoji="1" lang="en-US" altLang="ja-JP" sz="1600" b="1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B2E0D239-EDA4-ACC3-4116-C098F95C7B65}"/>
              </a:ext>
            </a:extLst>
          </p:cNvPr>
          <p:cNvSpPr/>
          <p:nvPr/>
        </p:nvSpPr>
        <p:spPr>
          <a:xfrm>
            <a:off x="8008883" y="2925680"/>
            <a:ext cx="576577" cy="584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FEF03AB-DFB2-F229-7201-0744E4FE52D2}"/>
              </a:ext>
            </a:extLst>
          </p:cNvPr>
          <p:cNvSpPr txBox="1"/>
          <p:nvPr/>
        </p:nvSpPr>
        <p:spPr>
          <a:xfrm>
            <a:off x="516692" y="89022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</a:rPr>
              <a:t>●友達と　チャット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D627E-AE20-5B8F-FCC3-A5D6D7DCFC6D}"/>
              </a:ext>
            </a:extLst>
          </p:cNvPr>
          <p:cNvSpPr txBox="1"/>
          <p:nvPr/>
        </p:nvSpPr>
        <p:spPr>
          <a:xfrm>
            <a:off x="336265" y="158372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話したい友達をタップ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してトーク画面へ。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5BC1B4-9817-C543-354E-E319D22CABD2}"/>
              </a:ext>
            </a:extLst>
          </p:cNvPr>
          <p:cNvSpPr txBox="1"/>
          <p:nvPr/>
        </p:nvSpPr>
        <p:spPr>
          <a:xfrm>
            <a:off x="7433731" y="42807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自分のトーク内容</a:t>
            </a:r>
            <a:endParaRPr kumimoji="1" lang="en-US" altLang="ja-JP" sz="1600" b="1" dirty="0">
              <a:solidFill>
                <a:srgbClr val="FF0000"/>
              </a:solidFill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</a:rPr>
              <a:t>が表示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D0D2053-77E8-8F8B-C7B2-17C1CD838D83}"/>
              </a:ext>
            </a:extLst>
          </p:cNvPr>
          <p:cNvSpPr txBox="1"/>
          <p:nvPr/>
        </p:nvSpPr>
        <p:spPr>
          <a:xfrm>
            <a:off x="4273285" y="63207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入力欄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1E89FD-CD4D-8958-0ECF-EB63795B6662}"/>
              </a:ext>
            </a:extLst>
          </p:cNvPr>
          <p:cNvSpPr txBox="1"/>
          <p:nvPr/>
        </p:nvSpPr>
        <p:spPr>
          <a:xfrm>
            <a:off x="301401" y="2434772"/>
            <a:ext cx="41857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・文字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・スタンプ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・写真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・動画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などを送ることができる。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606E79-C642-E031-2098-DDBAB2A59995}"/>
              </a:ext>
            </a:extLst>
          </p:cNvPr>
          <p:cNvSpPr txBox="1"/>
          <p:nvPr/>
        </p:nvSpPr>
        <p:spPr>
          <a:xfrm>
            <a:off x="336265" y="528781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転送を選択して、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転送相手を選ぶ　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31E2FBD8-E8D9-C7BB-83D2-0E9002B4191D}"/>
              </a:ext>
            </a:extLst>
          </p:cNvPr>
          <p:cNvSpPr/>
          <p:nvPr/>
        </p:nvSpPr>
        <p:spPr>
          <a:xfrm>
            <a:off x="336265" y="4930393"/>
            <a:ext cx="3506944" cy="1390398"/>
          </a:xfrm>
          <a:prstGeom prst="wedgeRectCallout">
            <a:avLst>
              <a:gd name="adj1" fmla="val 168630"/>
              <a:gd name="adj2" fmla="val -16427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76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456699" y="2971852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今日はここまで</a:t>
            </a:r>
          </a:p>
        </p:txBody>
      </p:sp>
    </p:spTree>
    <p:extLst>
      <p:ext uri="{BB962C8B-B14F-4D97-AF65-F5344CB8AC3E}">
        <p14:creationId xmlns:p14="http://schemas.microsoft.com/office/powerpoint/2010/main" val="38864383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3003109" y="1734070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000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なんでも</a:t>
            </a:r>
            <a:endParaRPr lang="en-US" altLang="ja-JP" sz="4313" b="1" dirty="0">
              <a:solidFill>
                <a:srgbClr val="FF0000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000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質問コーナー</a:t>
            </a:r>
          </a:p>
        </p:txBody>
      </p:sp>
      <p:sp>
        <p:nvSpPr>
          <p:cNvPr id="3" name="思考の吹き出し: 雲形 2">
            <a:extLst>
              <a:ext uri="{FF2B5EF4-FFF2-40B4-BE49-F238E27FC236}">
                <a16:creationId xmlns:a16="http://schemas.microsoft.com/office/drawing/2014/main" id="{C39B0EAE-902A-849D-0743-E8914270118E}"/>
              </a:ext>
            </a:extLst>
          </p:cNvPr>
          <p:cNvSpPr/>
          <p:nvPr/>
        </p:nvSpPr>
        <p:spPr>
          <a:xfrm>
            <a:off x="1605777" y="903252"/>
            <a:ext cx="5731726" cy="3646449"/>
          </a:xfrm>
          <a:prstGeom prst="cloudCallout">
            <a:avLst>
              <a:gd name="adj1" fmla="val -32506"/>
              <a:gd name="adj2" fmla="val 59136"/>
            </a:avLst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C09C144-A02A-2BBE-C5FA-5F5D557496EC}"/>
              </a:ext>
            </a:extLst>
          </p:cNvPr>
          <p:cNvGrpSpPr/>
          <p:nvPr/>
        </p:nvGrpSpPr>
        <p:grpSpPr>
          <a:xfrm>
            <a:off x="738531" y="4123734"/>
            <a:ext cx="2581981" cy="2493031"/>
            <a:chOff x="613094" y="4168339"/>
            <a:chExt cx="2581981" cy="2493031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66BDB78-C03F-55EA-A763-2C9C0943E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365658" y="4461395"/>
              <a:ext cx="1012333" cy="2199975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7EBDA8E-7E38-E73B-FF71-5EBCA182306A}"/>
                </a:ext>
              </a:extLst>
            </p:cNvPr>
            <p:cNvSpPr txBox="1"/>
            <p:nvPr/>
          </p:nvSpPr>
          <p:spPr>
            <a:xfrm rot="1019578">
              <a:off x="613094" y="4687728"/>
              <a:ext cx="7505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b="1" dirty="0">
                  <a:solidFill>
                    <a:srgbClr val="FFC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？</a:t>
              </a:r>
              <a:endParaRPr kumimoji="1" lang="ja-JP" altLang="en-US" sz="4400" b="1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E017D12-DB23-E55A-CC4A-5055D6C79022}"/>
                </a:ext>
              </a:extLst>
            </p:cNvPr>
            <p:cNvSpPr txBox="1"/>
            <p:nvPr/>
          </p:nvSpPr>
          <p:spPr>
            <a:xfrm rot="20068833">
              <a:off x="630000" y="4168339"/>
              <a:ext cx="7505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b="1" dirty="0">
                  <a:solidFill>
                    <a:srgbClr val="FFC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？</a:t>
              </a:r>
              <a:endParaRPr kumimoji="1" lang="ja-JP" altLang="en-US" sz="4400" b="1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E35EF43-0724-6257-364E-7803AF681E84}"/>
                </a:ext>
              </a:extLst>
            </p:cNvPr>
            <p:cNvSpPr txBox="1"/>
            <p:nvPr/>
          </p:nvSpPr>
          <p:spPr>
            <a:xfrm>
              <a:off x="644865" y="5406200"/>
              <a:ext cx="7505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b="1" dirty="0">
                  <a:solidFill>
                    <a:srgbClr val="FFC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？</a:t>
              </a:r>
              <a:endParaRPr kumimoji="1" lang="ja-JP" altLang="en-US" sz="4400" b="1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9E06A17-CE95-E355-98C3-6EC4469C20B1}"/>
                </a:ext>
              </a:extLst>
            </p:cNvPr>
            <p:cNvSpPr txBox="1"/>
            <p:nvPr/>
          </p:nvSpPr>
          <p:spPr>
            <a:xfrm>
              <a:off x="2244008" y="5563276"/>
              <a:ext cx="7505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b="1" dirty="0">
                  <a:solidFill>
                    <a:srgbClr val="FFC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？</a:t>
              </a:r>
              <a:endParaRPr kumimoji="1" lang="ja-JP" altLang="en-US" sz="4400" b="1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45EB17A-0FEC-F840-F72C-650DC97DC6A4}"/>
                </a:ext>
              </a:extLst>
            </p:cNvPr>
            <p:cNvSpPr txBox="1"/>
            <p:nvPr/>
          </p:nvSpPr>
          <p:spPr>
            <a:xfrm rot="700596">
              <a:off x="2444549" y="4697178"/>
              <a:ext cx="7505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b="1" dirty="0">
                  <a:solidFill>
                    <a:srgbClr val="FFC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？</a:t>
              </a:r>
              <a:endParaRPr kumimoji="1" lang="ja-JP" altLang="en-US" sz="4400" b="1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654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11649B-1E2D-48C1-B7FB-2FF0433FF103}"/>
              </a:ext>
            </a:extLst>
          </p:cNvPr>
          <p:cNvSpPr txBox="1"/>
          <p:nvPr/>
        </p:nvSpPr>
        <p:spPr>
          <a:xfrm>
            <a:off x="156918" y="454192"/>
            <a:ext cx="74600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ja-JP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学園南地区社会福祉協議会</a:t>
            </a:r>
            <a:r>
              <a:rPr lang="ja-JP" altLang="en-US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endParaRPr lang="en-US" altLang="ja-JP" sz="6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パソコン教室　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毎月第３水曜　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at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集会室　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  <a:latin typeface="AR P悠々ｺﾞｼｯｸ体E04" panose="040B0900000000000000" pitchFamily="50" charset="-128"/>
              <a:ea typeface="AR P悠々ｺﾞｼｯｸ体E04" panose="04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3B32E0-E87C-4C9E-85A2-EA7C6B4B17BD}"/>
              </a:ext>
            </a:extLst>
          </p:cNvPr>
          <p:cNvSpPr txBox="1"/>
          <p:nvPr/>
        </p:nvSpPr>
        <p:spPr>
          <a:xfrm>
            <a:off x="588198" y="2384648"/>
            <a:ext cx="43101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>
                <a:solidFill>
                  <a:srgbClr val="FF0000"/>
                </a:solidFill>
              </a:rPr>
              <a:t>1</a:t>
            </a:r>
            <a:r>
              <a:rPr lang="ja-JP" altLang="en-US" sz="2100" b="1" dirty="0">
                <a:solidFill>
                  <a:srgbClr val="FF0000"/>
                </a:solidFill>
              </a:rPr>
              <a:t>部（</a:t>
            </a:r>
            <a:r>
              <a:rPr lang="en-US" altLang="ja-JP" sz="2100" b="1" dirty="0">
                <a:solidFill>
                  <a:srgbClr val="FF0000"/>
                </a:solidFill>
              </a:rPr>
              <a:t>13:30</a:t>
            </a:r>
            <a:r>
              <a:rPr lang="ja-JP" altLang="en-US" sz="2100" b="1" dirty="0">
                <a:solidFill>
                  <a:srgbClr val="FF0000"/>
                </a:solidFill>
              </a:rPr>
              <a:t>～</a:t>
            </a:r>
            <a:r>
              <a:rPr lang="en-US" altLang="ja-JP" sz="2100" b="1" dirty="0">
                <a:solidFill>
                  <a:srgbClr val="FF0000"/>
                </a:solidFill>
              </a:rPr>
              <a:t>14:30)</a:t>
            </a:r>
            <a:r>
              <a:rPr lang="ja-JP" altLang="en-US" sz="2100" b="1" dirty="0">
                <a:solidFill>
                  <a:srgbClr val="FF0000"/>
                </a:solidFill>
              </a:rPr>
              <a:t>　　　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r>
              <a:rPr lang="en-US" altLang="ja-JP" sz="2100" b="1" dirty="0">
                <a:solidFill>
                  <a:srgbClr val="FF0000"/>
                </a:solidFill>
              </a:rPr>
              <a:t>Windows/</a:t>
            </a:r>
            <a:r>
              <a:rPr lang="ja-JP" altLang="en-US" sz="2100" b="1" dirty="0">
                <a:solidFill>
                  <a:srgbClr val="FF0000"/>
                </a:solidFill>
              </a:rPr>
              <a:t>スマホ操作について</a:t>
            </a:r>
            <a:endParaRPr lang="en-US" altLang="ja-JP" sz="21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E316852-3A6E-4183-85A4-32A117F2CC06}"/>
              </a:ext>
            </a:extLst>
          </p:cNvPr>
          <p:cNvSpPr txBox="1"/>
          <p:nvPr/>
        </p:nvSpPr>
        <p:spPr>
          <a:xfrm>
            <a:off x="536502" y="4785396"/>
            <a:ext cx="3390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３部（</a:t>
            </a:r>
            <a:r>
              <a:rPr lang="en-US" altLang="ja-JP" sz="2100" b="1" dirty="0"/>
              <a:t>15:00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15:15)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</a:t>
            </a:r>
            <a:r>
              <a:rPr lang="en-US" altLang="ja-JP" sz="2100" b="1" dirty="0" err="1"/>
              <a:t>Ofiice</a:t>
            </a:r>
            <a:r>
              <a:rPr lang="ja-JP" altLang="en-US" sz="2100" b="1" dirty="0"/>
              <a:t>について</a:t>
            </a:r>
            <a:endParaRPr lang="en-US" altLang="ja-JP" sz="21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6F7CA1-0BDE-45D0-8A12-5FBCB64A31B2}"/>
              </a:ext>
            </a:extLst>
          </p:cNvPr>
          <p:cNvSpPr txBox="1"/>
          <p:nvPr/>
        </p:nvSpPr>
        <p:spPr>
          <a:xfrm>
            <a:off x="931101" y="4270022"/>
            <a:ext cx="3390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>
                <a:solidFill>
                  <a:srgbClr val="00B0F0"/>
                </a:solidFill>
              </a:rPr>
              <a:t>休憩（</a:t>
            </a:r>
            <a:r>
              <a:rPr lang="en-US" altLang="ja-JP" sz="2100" b="1" dirty="0">
                <a:solidFill>
                  <a:srgbClr val="00B0F0"/>
                </a:solidFill>
              </a:rPr>
              <a:t>14:45</a:t>
            </a:r>
            <a:r>
              <a:rPr lang="ja-JP" altLang="en-US" sz="2100" b="1" dirty="0">
                <a:solidFill>
                  <a:srgbClr val="00B0F0"/>
                </a:solidFill>
              </a:rPr>
              <a:t>～</a:t>
            </a:r>
            <a:r>
              <a:rPr lang="en-US" altLang="ja-JP" sz="2100" b="1" dirty="0">
                <a:solidFill>
                  <a:srgbClr val="00B0F0"/>
                </a:solidFill>
              </a:rPr>
              <a:t>15:00)</a:t>
            </a:r>
            <a:r>
              <a:rPr lang="ja-JP" altLang="en-US" sz="2100" b="1" dirty="0">
                <a:solidFill>
                  <a:srgbClr val="00B0F0"/>
                </a:solidFill>
              </a:rPr>
              <a:t>　　　</a:t>
            </a:r>
            <a:endParaRPr lang="en-US" altLang="ja-JP" sz="2100" b="1" dirty="0">
              <a:solidFill>
                <a:srgbClr val="00B0F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C88A9D-1ADC-4A34-BC3E-EB8C257BC8C2}"/>
              </a:ext>
            </a:extLst>
          </p:cNvPr>
          <p:cNvSpPr txBox="1"/>
          <p:nvPr/>
        </p:nvSpPr>
        <p:spPr>
          <a:xfrm>
            <a:off x="536502" y="5549973"/>
            <a:ext cx="41985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３部つづき（</a:t>
            </a:r>
            <a:r>
              <a:rPr lang="en-US" altLang="ja-JP" sz="2100" b="1" dirty="0"/>
              <a:t>15:15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16:00)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課題演習</a:t>
            </a:r>
            <a:endParaRPr lang="en-US" altLang="ja-JP" sz="21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37B026-CF92-460E-BC00-C445CEC5D2B0}"/>
              </a:ext>
            </a:extLst>
          </p:cNvPr>
          <p:cNvSpPr txBox="1"/>
          <p:nvPr/>
        </p:nvSpPr>
        <p:spPr>
          <a:xfrm>
            <a:off x="538871" y="3123300"/>
            <a:ext cx="341632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２部（</a:t>
            </a:r>
            <a:r>
              <a:rPr lang="en-US" altLang="ja-JP" sz="2100" b="1" dirty="0"/>
              <a:t>14:30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14:45)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ワンポイントレッスン</a:t>
            </a:r>
            <a:endParaRPr lang="en-US" altLang="ja-JP" sz="2100" b="1" dirty="0"/>
          </a:p>
          <a:p>
            <a:r>
              <a:rPr lang="ja-JP" altLang="en-US" sz="2100" b="1" dirty="0"/>
              <a:t>　　最新トピックス紹介</a:t>
            </a:r>
            <a:endParaRPr lang="en-US" altLang="ja-JP" sz="2100" b="1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316AE43-7E4A-4343-89CD-DD502509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409" y="4195514"/>
            <a:ext cx="1981089" cy="191842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5C6115D-6A82-4F2B-9A2A-D03FC923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693C8E-C8C3-4F3E-B616-63832C3CD81A}"/>
              </a:ext>
            </a:extLst>
          </p:cNvPr>
          <p:cNvSpPr txBox="1"/>
          <p:nvPr/>
        </p:nvSpPr>
        <p:spPr>
          <a:xfrm>
            <a:off x="536502" y="1535366"/>
            <a:ext cx="7497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★まず、今月の資料を</a:t>
            </a:r>
            <a:r>
              <a:rPr kumimoji="1" lang="en-US" altLang="ja-JP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ICT</a:t>
            </a:r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教室サイトからダウンロードしよう！</a:t>
            </a:r>
            <a:endParaRPr kumimoji="1" lang="en-US" altLang="ja-JP" sz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右大かっこ 4">
            <a:extLst>
              <a:ext uri="{FF2B5EF4-FFF2-40B4-BE49-F238E27FC236}">
                <a16:creationId xmlns:a16="http://schemas.microsoft.com/office/drawing/2014/main" id="{0496D234-8415-A308-F43A-C1C9D9384DC0}"/>
              </a:ext>
            </a:extLst>
          </p:cNvPr>
          <p:cNvSpPr/>
          <p:nvPr/>
        </p:nvSpPr>
        <p:spPr>
          <a:xfrm>
            <a:off x="4735087" y="2384648"/>
            <a:ext cx="212592" cy="1810866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C11118-4924-F2F8-7FE2-4494938C391D}"/>
              </a:ext>
            </a:extLst>
          </p:cNvPr>
          <p:cNvSpPr txBox="1"/>
          <p:nvPr/>
        </p:nvSpPr>
        <p:spPr>
          <a:xfrm>
            <a:off x="5037499" y="2889962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スマホのみの方は</a:t>
            </a:r>
            <a:endParaRPr lang="en-US" altLang="ja-JP" sz="2100" b="1" dirty="0"/>
          </a:p>
          <a:p>
            <a:r>
              <a:rPr lang="ja-JP" altLang="en-US" sz="2100" b="1" dirty="0"/>
              <a:t>ここまでです。</a:t>
            </a:r>
            <a:endParaRPr lang="en-US" altLang="ja-JP" sz="2100" b="1" dirty="0"/>
          </a:p>
        </p:txBody>
      </p:sp>
    </p:spTree>
    <p:extLst>
      <p:ext uri="{BB962C8B-B14F-4D97-AF65-F5344CB8AC3E}">
        <p14:creationId xmlns:p14="http://schemas.microsoft.com/office/powerpoint/2010/main" val="241781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42789-21D1-4820-BAA0-04EB5E7E62B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7012" y="356976"/>
            <a:ext cx="7636952" cy="679363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Windows</a:t>
            </a:r>
            <a:r>
              <a:rPr kumimoji="1" lang="ja-JP" altLang="en-US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本日の作業の前に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C4E261-98BD-4BD5-A53F-207C052D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3" y="1384494"/>
            <a:ext cx="5257435" cy="518734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①今月のフォルダを作成してますか？</a:t>
            </a:r>
            <a:endParaRPr lang="en-US" altLang="ja-JP" sz="24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B62B6B73-CAE7-162E-52B0-966A11FC5B0B}"/>
              </a:ext>
            </a:extLst>
          </p:cNvPr>
          <p:cNvSpPr txBox="1">
            <a:spLocks/>
          </p:cNvSpPr>
          <p:nvPr/>
        </p:nvSpPr>
        <p:spPr>
          <a:xfrm>
            <a:off x="409510" y="1783470"/>
            <a:ext cx="8539351" cy="51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r>
              <a:rPr lang="en-US" altLang="ja-JP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ICT</a:t>
            </a:r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教室のサイトから、４ファイルをダウンロードしていますか？</a:t>
            </a:r>
            <a:endParaRPr lang="en-US" altLang="ja-JP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6E31E93-F9E6-F628-902F-3543E440F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31" y="2408492"/>
            <a:ext cx="4733960" cy="1500366"/>
          </a:xfrm>
          <a:prstGeom prst="rect">
            <a:avLst/>
          </a:prstGeom>
        </p:spPr>
      </p:pic>
      <p:sp>
        <p:nvSpPr>
          <p:cNvPr id="17" name="字幕 2">
            <a:extLst>
              <a:ext uri="{FF2B5EF4-FFF2-40B4-BE49-F238E27FC236}">
                <a16:creationId xmlns:a16="http://schemas.microsoft.com/office/drawing/2014/main" id="{FCFB1518-9A51-16B9-8646-50D300CC8BCC}"/>
              </a:ext>
            </a:extLst>
          </p:cNvPr>
          <p:cNvSpPr txBox="1">
            <a:spLocks/>
          </p:cNvSpPr>
          <p:nvPr/>
        </p:nvSpPr>
        <p:spPr>
          <a:xfrm>
            <a:off x="296684" y="5057174"/>
            <a:ext cx="8765001" cy="51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③事前メールした添付ファイルを今月フォルダに保存しましたか？</a:t>
            </a:r>
            <a:endParaRPr lang="en-US" altLang="ja-JP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hlinkClick r:id="rId3"/>
            <a:extLst>
              <a:ext uri="{FF2B5EF4-FFF2-40B4-BE49-F238E27FC236}">
                <a16:creationId xmlns:a16="http://schemas.microsoft.com/office/drawing/2014/main" id="{E88D99C2-9BED-EB01-C73D-8B901269FDA2}"/>
              </a:ext>
            </a:extLst>
          </p:cNvPr>
          <p:cNvSpPr txBox="1"/>
          <p:nvPr/>
        </p:nvSpPr>
        <p:spPr>
          <a:xfrm>
            <a:off x="653903" y="2128480"/>
            <a:ext cx="460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https://gakuen-minami.com/fukushi/ict/</a:t>
            </a:r>
            <a:endParaRPr lang="ja-JP" altLang="en-US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1197F7-9B9E-52EF-E2A1-7900F8BAD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531" y="2473292"/>
            <a:ext cx="2868377" cy="22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4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四角形"/>
          <p:cNvSpPr/>
          <p:nvPr/>
        </p:nvSpPr>
        <p:spPr>
          <a:xfrm>
            <a:off x="423412" y="948377"/>
            <a:ext cx="4664955" cy="1518618"/>
          </a:xfrm>
          <a:prstGeom prst="rect">
            <a:avLst/>
          </a:prstGeom>
          <a:noFill/>
          <a:ln w="76200" cap="flat">
            <a:solidFill>
              <a:srgbClr val="32538F"/>
            </a:solidFill>
            <a:prstDash val="solid"/>
            <a:miter lim="8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defTabSz="342900">
              <a:defRPr sz="2600" b="0">
                <a:noFill/>
                <a:latin typeface="Calibri"/>
                <a:ea typeface="Calibri"/>
                <a:cs typeface="Calibri"/>
                <a:sym typeface="Calibri"/>
              </a:defRPr>
            </a:pPr>
            <a:endParaRPr sz="975"/>
          </a:p>
        </p:txBody>
      </p:sp>
      <p:sp>
        <p:nvSpPr>
          <p:cNvPr id="177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300880" y="312362"/>
            <a:ext cx="7631734" cy="509523"/>
          </a:xfrm>
          <a:prstGeom prst="rect">
            <a:avLst/>
          </a:prstGeom>
        </p:spPr>
        <p:txBody>
          <a:bodyPr vert="horz" lIns="34289" tIns="34289" rIns="34289" bIns="34289" rtlCol="0" anchor="ctr">
            <a:noAutofit/>
          </a:bodyPr>
          <a:lstStyle>
            <a:lvl1pPr defTabSz="1810511">
              <a:lnSpc>
                <a:spcPct val="90000"/>
              </a:lnSpc>
              <a:defRPr sz="7700" spc="0">
                <a:solidFill>
                  <a:srgbClr val="00B05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lvl1pPr>
          </a:lstStyle>
          <a:p>
            <a:r>
              <a:rPr sz="4000" dirty="0"/>
              <a:t>Windows/</a:t>
            </a:r>
            <a:r>
              <a:rPr sz="4000" dirty="0" err="1"/>
              <a:t>スマホ編</a:t>
            </a:r>
            <a:r>
              <a:rPr sz="4000" dirty="0"/>
              <a:t>　</a:t>
            </a:r>
            <a:r>
              <a:rPr sz="4000" dirty="0" err="1"/>
              <a:t>本日の作業</a:t>
            </a:r>
            <a:endParaRPr sz="4000" dirty="0"/>
          </a:p>
        </p:txBody>
      </p:sp>
      <p:sp>
        <p:nvSpPr>
          <p:cNvPr id="178" name="字幕 2"/>
          <p:cNvSpPr txBox="1">
            <a:spLocks noGrp="1"/>
          </p:cNvSpPr>
          <p:nvPr>
            <p:ph type="body" sz="quarter" idx="1"/>
          </p:nvPr>
        </p:nvSpPr>
        <p:spPr>
          <a:xfrm>
            <a:off x="625926" y="1216474"/>
            <a:ext cx="2623687" cy="76089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 err="1"/>
              <a:t>ゴール</a:t>
            </a:r>
            <a:r>
              <a:rPr dirty="0"/>
              <a:t>：</a:t>
            </a:r>
          </a:p>
          <a:p>
            <a:pPr algn="l">
              <a:defRPr b="1">
                <a:solidFill>
                  <a:srgbClr val="FF000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/>
              <a:t>　</a:t>
            </a:r>
            <a:r>
              <a:rPr lang="ja-JP" altLang="en-US" dirty="0"/>
              <a:t>ライン復習＋</a:t>
            </a:r>
            <a:endParaRPr dirty="0"/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B100D7F9-2804-7E27-33C4-FF5F31F9A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49" y="1197586"/>
            <a:ext cx="1117882" cy="1117882"/>
          </a:xfrm>
          <a:prstGeom prst="rect">
            <a:avLst/>
          </a:prstGeom>
        </p:spPr>
      </p:pic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3C5BA33-4CB5-D92F-893C-AAF965947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00" y="948377"/>
            <a:ext cx="2967937" cy="563638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1058F81-6B0E-F3D1-FA56-36426A9A98A8}"/>
              </a:ext>
            </a:extLst>
          </p:cNvPr>
          <p:cNvSpPr txBox="1"/>
          <p:nvPr/>
        </p:nvSpPr>
        <p:spPr>
          <a:xfrm>
            <a:off x="440406" y="2905703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スマホ画面からラインをタップする。</a:t>
            </a:r>
          </a:p>
        </p:txBody>
      </p:sp>
      <p:pic>
        <p:nvPicPr>
          <p:cNvPr id="23" name="図 2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D235388-3A2F-168B-541B-F068E4148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5" y="3713743"/>
            <a:ext cx="1908873" cy="2504512"/>
          </a:xfrm>
          <a:prstGeom prst="rect">
            <a:avLst/>
          </a:prstGeom>
        </p:spPr>
      </p:pic>
      <p:sp>
        <p:nvSpPr>
          <p:cNvPr id="24" name="矢印: 右 23">
            <a:extLst>
              <a:ext uri="{FF2B5EF4-FFF2-40B4-BE49-F238E27FC236}">
                <a16:creationId xmlns:a16="http://schemas.microsoft.com/office/drawing/2014/main" id="{C74ADDF3-C3E8-6A97-5201-312059692E97}"/>
              </a:ext>
            </a:extLst>
          </p:cNvPr>
          <p:cNvSpPr/>
          <p:nvPr/>
        </p:nvSpPr>
        <p:spPr>
          <a:xfrm rot="20472642">
            <a:off x="3025010" y="4732075"/>
            <a:ext cx="2183474" cy="3966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1C449492-BD09-7C51-D9B9-8AA7C800EB69}"/>
              </a:ext>
            </a:extLst>
          </p:cNvPr>
          <p:cNvSpPr/>
          <p:nvPr/>
        </p:nvSpPr>
        <p:spPr>
          <a:xfrm>
            <a:off x="2474257" y="5185186"/>
            <a:ext cx="502029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25D271B-3017-DE3D-8DE1-9B619B1434B3}"/>
              </a:ext>
            </a:extLst>
          </p:cNvPr>
          <p:cNvSpPr/>
          <p:nvPr/>
        </p:nvSpPr>
        <p:spPr>
          <a:xfrm>
            <a:off x="6978168" y="1197586"/>
            <a:ext cx="1566500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C340C4F-4F37-7810-093E-E7CB6D3B5199}"/>
              </a:ext>
            </a:extLst>
          </p:cNvPr>
          <p:cNvSpPr txBox="1"/>
          <p:nvPr/>
        </p:nvSpPr>
        <p:spPr>
          <a:xfrm>
            <a:off x="7658640" y="8102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メニュー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556E2708-6714-DFBD-C6AD-9AEA05697E38}"/>
              </a:ext>
            </a:extLst>
          </p:cNvPr>
          <p:cNvSpPr/>
          <p:nvPr/>
        </p:nvSpPr>
        <p:spPr>
          <a:xfrm>
            <a:off x="5411669" y="5825167"/>
            <a:ext cx="634802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EB196FC-81FC-1F40-224C-88839AB4295F}"/>
              </a:ext>
            </a:extLst>
          </p:cNvPr>
          <p:cNvSpPr txBox="1"/>
          <p:nvPr/>
        </p:nvSpPr>
        <p:spPr>
          <a:xfrm>
            <a:off x="4141286" y="612459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動作モード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88ABAA-7593-5EFA-89E6-55F02DD58E8B}"/>
              </a:ext>
            </a:extLst>
          </p:cNvPr>
          <p:cNvSpPr/>
          <p:nvPr/>
        </p:nvSpPr>
        <p:spPr>
          <a:xfrm>
            <a:off x="5480114" y="948377"/>
            <a:ext cx="2982023" cy="55972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961195" y="2739837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写真を送る</a:t>
            </a:r>
            <a:endParaRPr lang="en-US" altLang="ja-JP" sz="4313" b="1" dirty="0">
              <a:solidFill>
                <a:srgbClr val="4472C4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</p:spTree>
    <p:extLst>
      <p:ext uri="{BB962C8B-B14F-4D97-AF65-F5344CB8AC3E}">
        <p14:creationId xmlns:p14="http://schemas.microsoft.com/office/powerpoint/2010/main" val="39346360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1A68E72A-8C01-B11F-17DD-C6F8E8EDA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114" y="960347"/>
            <a:ext cx="2999498" cy="557332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C340C4F-4F37-7810-093E-E7CB6D3B5199}"/>
              </a:ext>
            </a:extLst>
          </p:cNvPr>
          <p:cNvSpPr txBox="1"/>
          <p:nvPr/>
        </p:nvSpPr>
        <p:spPr>
          <a:xfrm>
            <a:off x="7658640" y="5208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メニュー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88ABAA-7593-5EFA-89E6-55F02DD58E8B}"/>
              </a:ext>
            </a:extLst>
          </p:cNvPr>
          <p:cNvSpPr/>
          <p:nvPr/>
        </p:nvSpPr>
        <p:spPr>
          <a:xfrm>
            <a:off x="5480114" y="948377"/>
            <a:ext cx="2982023" cy="55972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505C9C6-86B5-FEDC-2F65-BC3F48E4DC7B}"/>
              </a:ext>
            </a:extLst>
          </p:cNvPr>
          <p:cNvSpPr/>
          <p:nvPr/>
        </p:nvSpPr>
        <p:spPr>
          <a:xfrm>
            <a:off x="5396102" y="2102875"/>
            <a:ext cx="1275907" cy="412958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4EEF17-B4FF-3463-D270-DB4045CD5D97}"/>
              </a:ext>
            </a:extLst>
          </p:cNvPr>
          <p:cNvSpPr txBox="1"/>
          <p:nvPr/>
        </p:nvSpPr>
        <p:spPr>
          <a:xfrm>
            <a:off x="164713" y="16944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トーク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CBAC6-2C04-81A0-FBDA-436646F5EF6D}"/>
              </a:ext>
            </a:extLst>
          </p:cNvPr>
          <p:cNvSpPr txBox="1"/>
          <p:nvPr/>
        </p:nvSpPr>
        <p:spPr>
          <a:xfrm>
            <a:off x="4478469" y="4391783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0070C0"/>
                </a:solidFill>
              </a:rPr>
              <a:t>相手の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r>
              <a:rPr kumimoji="1" lang="ja-JP" altLang="en-US" sz="1600" b="1" dirty="0">
                <a:solidFill>
                  <a:srgbClr val="0070C0"/>
                </a:solidFill>
              </a:rPr>
              <a:t>トーク内容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r>
              <a:rPr kumimoji="1" lang="ja-JP" altLang="en-US" sz="1600" b="1" dirty="0">
                <a:solidFill>
                  <a:srgbClr val="0070C0"/>
                </a:solidFill>
              </a:rPr>
              <a:t>が表示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0F7D8B-EC93-837E-367C-F53804A50370}"/>
              </a:ext>
            </a:extLst>
          </p:cNvPr>
          <p:cNvSpPr txBox="1"/>
          <p:nvPr/>
        </p:nvSpPr>
        <p:spPr>
          <a:xfrm>
            <a:off x="6080955" y="181806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アクセス時刻</a:t>
            </a:r>
            <a:endParaRPr kumimoji="1" lang="en-US" altLang="ja-JP" sz="1600" b="1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88EB2ED0-78FA-EA3E-7EDA-EA695BA11B97}"/>
              </a:ext>
            </a:extLst>
          </p:cNvPr>
          <p:cNvSpPr/>
          <p:nvPr/>
        </p:nvSpPr>
        <p:spPr>
          <a:xfrm>
            <a:off x="7298849" y="1342832"/>
            <a:ext cx="1344373" cy="4825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D4F7FA87-B354-5899-A2CF-CC0D207225B3}"/>
              </a:ext>
            </a:extLst>
          </p:cNvPr>
          <p:cNvSpPr/>
          <p:nvPr/>
        </p:nvSpPr>
        <p:spPr>
          <a:xfrm>
            <a:off x="6581357" y="1341673"/>
            <a:ext cx="700017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1402A20-A2B9-5C57-57E0-73DC492CDC56}"/>
              </a:ext>
            </a:extLst>
          </p:cNvPr>
          <p:cNvSpPr txBox="1"/>
          <p:nvPr/>
        </p:nvSpPr>
        <p:spPr>
          <a:xfrm>
            <a:off x="516692" y="89022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</a:rPr>
              <a:t>●友達と　チャット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6C71EE-4BC6-3EA3-ABDD-CCC979D4854C}"/>
              </a:ext>
            </a:extLst>
          </p:cNvPr>
          <p:cNvSpPr txBox="1"/>
          <p:nvPr/>
        </p:nvSpPr>
        <p:spPr>
          <a:xfrm>
            <a:off x="336265" y="158372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話したい友達をタップ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してトーク画面へ。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88C691-C817-A19A-AB6E-36E902DC4872}"/>
              </a:ext>
            </a:extLst>
          </p:cNvPr>
          <p:cNvSpPr txBox="1"/>
          <p:nvPr/>
        </p:nvSpPr>
        <p:spPr>
          <a:xfrm>
            <a:off x="7327089" y="493039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自分のトーク内容</a:t>
            </a:r>
            <a:endParaRPr kumimoji="1" lang="en-US" altLang="ja-JP" sz="1600" b="1" dirty="0">
              <a:solidFill>
                <a:srgbClr val="FF0000"/>
              </a:solidFill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</a:rPr>
              <a:t>が表示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E7C10B6D-C19D-2631-FC4C-7BF6D447B2B0}"/>
              </a:ext>
            </a:extLst>
          </p:cNvPr>
          <p:cNvSpPr/>
          <p:nvPr/>
        </p:nvSpPr>
        <p:spPr>
          <a:xfrm>
            <a:off x="5641896" y="6214024"/>
            <a:ext cx="216183" cy="389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E57E24-33DB-DD0B-975B-82CCD9CB6A00}"/>
              </a:ext>
            </a:extLst>
          </p:cNvPr>
          <p:cNvSpPr txBox="1"/>
          <p:nvPr/>
        </p:nvSpPr>
        <p:spPr>
          <a:xfrm>
            <a:off x="4273285" y="63207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入力欄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18E865-7A60-D6A0-EA49-3887BA42B288}"/>
              </a:ext>
            </a:extLst>
          </p:cNvPr>
          <p:cNvSpPr txBox="1"/>
          <p:nvPr/>
        </p:nvSpPr>
        <p:spPr>
          <a:xfrm>
            <a:off x="250702" y="2777511"/>
            <a:ext cx="41857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・文字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・スタンプ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・写真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・動画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などを送ることができる。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EEC4D6-0902-392B-2574-98D8B1D7AA25}"/>
              </a:ext>
            </a:extLst>
          </p:cNvPr>
          <p:cNvSpPr txBox="1"/>
          <p:nvPr/>
        </p:nvSpPr>
        <p:spPr>
          <a:xfrm>
            <a:off x="424359" y="5287814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カメラで写真をとって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送る場合　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0FE0513D-68DE-C869-19D5-1AA207FD6837}"/>
              </a:ext>
            </a:extLst>
          </p:cNvPr>
          <p:cNvSpPr/>
          <p:nvPr/>
        </p:nvSpPr>
        <p:spPr>
          <a:xfrm>
            <a:off x="336265" y="4930393"/>
            <a:ext cx="3310180" cy="1390398"/>
          </a:xfrm>
          <a:prstGeom prst="wedgeRectCallout">
            <a:avLst>
              <a:gd name="adj1" fmla="val 108826"/>
              <a:gd name="adj2" fmla="val 5040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90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BBC6E-E35F-B3C5-4870-4368C77E0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3C35785E-DEE9-9AF4-FBCE-25E783B2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114" y="960347"/>
            <a:ext cx="2999498" cy="557332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EE77517-C18A-FE05-0559-4A1E540247F9}"/>
              </a:ext>
            </a:extLst>
          </p:cNvPr>
          <p:cNvSpPr txBox="1"/>
          <p:nvPr/>
        </p:nvSpPr>
        <p:spPr>
          <a:xfrm>
            <a:off x="7658640" y="5208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メニュー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71938D2-A82D-13AC-405B-4EEEB8DB41AC}"/>
              </a:ext>
            </a:extLst>
          </p:cNvPr>
          <p:cNvSpPr/>
          <p:nvPr/>
        </p:nvSpPr>
        <p:spPr>
          <a:xfrm>
            <a:off x="5480114" y="948377"/>
            <a:ext cx="2982023" cy="55972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37BD6D09-68A5-5BDA-7AA3-E02E39D3B160}"/>
              </a:ext>
            </a:extLst>
          </p:cNvPr>
          <p:cNvSpPr/>
          <p:nvPr/>
        </p:nvSpPr>
        <p:spPr>
          <a:xfrm>
            <a:off x="5396102" y="2102875"/>
            <a:ext cx="1275907" cy="412958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3E05E5-B0F9-3732-5F43-8FF6DF0B9A10}"/>
              </a:ext>
            </a:extLst>
          </p:cNvPr>
          <p:cNvSpPr txBox="1"/>
          <p:nvPr/>
        </p:nvSpPr>
        <p:spPr>
          <a:xfrm>
            <a:off x="164713" y="16944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トーク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3376AD-9E5D-7837-3615-A086B47136A3}"/>
              </a:ext>
            </a:extLst>
          </p:cNvPr>
          <p:cNvSpPr txBox="1"/>
          <p:nvPr/>
        </p:nvSpPr>
        <p:spPr>
          <a:xfrm>
            <a:off x="4478469" y="4391783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0070C0"/>
                </a:solidFill>
              </a:rPr>
              <a:t>相手の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r>
              <a:rPr kumimoji="1" lang="ja-JP" altLang="en-US" sz="1600" b="1" dirty="0">
                <a:solidFill>
                  <a:srgbClr val="0070C0"/>
                </a:solidFill>
              </a:rPr>
              <a:t>トーク内容</a:t>
            </a:r>
            <a:endParaRPr kumimoji="1" lang="en-US" altLang="ja-JP" sz="1600" b="1" dirty="0">
              <a:solidFill>
                <a:srgbClr val="0070C0"/>
              </a:solidFill>
            </a:endParaRPr>
          </a:p>
          <a:p>
            <a:r>
              <a:rPr kumimoji="1" lang="ja-JP" altLang="en-US" sz="1600" b="1" dirty="0">
                <a:solidFill>
                  <a:srgbClr val="0070C0"/>
                </a:solidFill>
              </a:rPr>
              <a:t>が表示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840357-5490-A016-C34D-568FB8E44EB3}"/>
              </a:ext>
            </a:extLst>
          </p:cNvPr>
          <p:cNvSpPr txBox="1"/>
          <p:nvPr/>
        </p:nvSpPr>
        <p:spPr>
          <a:xfrm>
            <a:off x="6080955" y="181806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アクセス時刻</a:t>
            </a:r>
            <a:endParaRPr kumimoji="1" lang="en-US" altLang="ja-JP" sz="1600" b="1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E5CA0FC1-8AAF-6546-7FC1-A9F6C7E19D0B}"/>
              </a:ext>
            </a:extLst>
          </p:cNvPr>
          <p:cNvSpPr/>
          <p:nvPr/>
        </p:nvSpPr>
        <p:spPr>
          <a:xfrm>
            <a:off x="7298849" y="1342832"/>
            <a:ext cx="1344373" cy="4825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D4B96D8-01E0-0191-7089-6707BC08236D}"/>
              </a:ext>
            </a:extLst>
          </p:cNvPr>
          <p:cNvSpPr/>
          <p:nvPr/>
        </p:nvSpPr>
        <p:spPr>
          <a:xfrm>
            <a:off x="6581357" y="1341673"/>
            <a:ext cx="700017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3CF82B0-DA5C-423F-5EE3-C2A961620934}"/>
              </a:ext>
            </a:extLst>
          </p:cNvPr>
          <p:cNvSpPr txBox="1"/>
          <p:nvPr/>
        </p:nvSpPr>
        <p:spPr>
          <a:xfrm>
            <a:off x="516692" y="89022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</a:rPr>
              <a:t>●友達と　チャット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641C36-0EF1-C414-C81F-C1E2AAE4F26C}"/>
              </a:ext>
            </a:extLst>
          </p:cNvPr>
          <p:cNvSpPr txBox="1"/>
          <p:nvPr/>
        </p:nvSpPr>
        <p:spPr>
          <a:xfrm>
            <a:off x="336265" y="158372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話したい友達をタップ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してトーク画面へ。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62CD76-D6FE-89FE-349A-28EC4B27DB7F}"/>
              </a:ext>
            </a:extLst>
          </p:cNvPr>
          <p:cNvSpPr txBox="1"/>
          <p:nvPr/>
        </p:nvSpPr>
        <p:spPr>
          <a:xfrm>
            <a:off x="7327089" y="493039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自分のトーク内容</a:t>
            </a:r>
            <a:endParaRPr kumimoji="1" lang="en-US" altLang="ja-JP" sz="1600" b="1" dirty="0">
              <a:solidFill>
                <a:srgbClr val="FF0000"/>
              </a:solidFill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</a:rPr>
              <a:t>が表示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6769758-B3E7-3202-0D6F-8097C1A01AAF}"/>
              </a:ext>
            </a:extLst>
          </p:cNvPr>
          <p:cNvSpPr/>
          <p:nvPr/>
        </p:nvSpPr>
        <p:spPr>
          <a:xfrm>
            <a:off x="5820566" y="6214024"/>
            <a:ext cx="216183" cy="389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04A41B-8095-6434-A243-DA5D68E7CEB8}"/>
              </a:ext>
            </a:extLst>
          </p:cNvPr>
          <p:cNvSpPr txBox="1"/>
          <p:nvPr/>
        </p:nvSpPr>
        <p:spPr>
          <a:xfrm>
            <a:off x="4273285" y="63207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入力欄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46ABB2-B10F-F9EF-083D-AED770DD8CD9}"/>
              </a:ext>
            </a:extLst>
          </p:cNvPr>
          <p:cNvSpPr txBox="1"/>
          <p:nvPr/>
        </p:nvSpPr>
        <p:spPr>
          <a:xfrm>
            <a:off x="250702" y="2777511"/>
            <a:ext cx="41857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・文字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・スタンプ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・写真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・動画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などを送ることができる。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BF99EE-221C-75FA-61BE-9D13E0213DB5}"/>
              </a:ext>
            </a:extLst>
          </p:cNvPr>
          <p:cNvSpPr txBox="1"/>
          <p:nvPr/>
        </p:nvSpPr>
        <p:spPr>
          <a:xfrm>
            <a:off x="336265" y="5287814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撮影した写真を送る場合　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D6E00D62-AAFE-39B2-0E6A-095B92762445}"/>
              </a:ext>
            </a:extLst>
          </p:cNvPr>
          <p:cNvSpPr/>
          <p:nvPr/>
        </p:nvSpPr>
        <p:spPr>
          <a:xfrm>
            <a:off x="336265" y="4930393"/>
            <a:ext cx="3506944" cy="1390398"/>
          </a:xfrm>
          <a:prstGeom prst="wedgeRectCallout">
            <a:avLst>
              <a:gd name="adj1" fmla="val 108689"/>
              <a:gd name="adj2" fmla="val 5645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60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C3951-2291-D8D2-FFD9-E79F5A81B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D77AEF0-31DB-8804-A16B-B4AB5DD02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70" y="970113"/>
            <a:ext cx="2997309" cy="570585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676CDC7-1085-F23D-794D-4E2341BF7708}"/>
              </a:ext>
            </a:extLst>
          </p:cNvPr>
          <p:cNvSpPr txBox="1"/>
          <p:nvPr/>
        </p:nvSpPr>
        <p:spPr>
          <a:xfrm>
            <a:off x="7658640" y="5208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メニュー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8E9B15-6C07-04C7-7812-E2A8E6721282}"/>
              </a:ext>
            </a:extLst>
          </p:cNvPr>
          <p:cNvSpPr/>
          <p:nvPr/>
        </p:nvSpPr>
        <p:spPr>
          <a:xfrm>
            <a:off x="5480114" y="948377"/>
            <a:ext cx="2982023" cy="55972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B8EEB3-8587-0F9C-E39D-FDC180BA66C1}"/>
              </a:ext>
            </a:extLst>
          </p:cNvPr>
          <p:cNvSpPr txBox="1"/>
          <p:nvPr/>
        </p:nvSpPr>
        <p:spPr>
          <a:xfrm>
            <a:off x="164713" y="16944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トーク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3A37B45-EF97-B8C0-94C7-D7D8E6952AD7}"/>
              </a:ext>
            </a:extLst>
          </p:cNvPr>
          <p:cNvSpPr txBox="1"/>
          <p:nvPr/>
        </p:nvSpPr>
        <p:spPr>
          <a:xfrm>
            <a:off x="6080955" y="181806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アクセス時刻</a:t>
            </a:r>
            <a:endParaRPr kumimoji="1" lang="en-US" altLang="ja-JP" sz="1600" b="1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5167C7C6-D32F-9F97-70F1-03BD600B4146}"/>
              </a:ext>
            </a:extLst>
          </p:cNvPr>
          <p:cNvSpPr/>
          <p:nvPr/>
        </p:nvSpPr>
        <p:spPr>
          <a:xfrm>
            <a:off x="5300793" y="4701384"/>
            <a:ext cx="3506942" cy="21566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EA0B609-BBEC-4829-55D2-F40805184D0F}"/>
              </a:ext>
            </a:extLst>
          </p:cNvPr>
          <p:cNvSpPr/>
          <p:nvPr/>
        </p:nvSpPr>
        <p:spPr>
          <a:xfrm>
            <a:off x="6581357" y="1341673"/>
            <a:ext cx="700017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29F64F1-96C0-E5B9-3542-B74745C49F63}"/>
              </a:ext>
            </a:extLst>
          </p:cNvPr>
          <p:cNvSpPr txBox="1"/>
          <p:nvPr/>
        </p:nvSpPr>
        <p:spPr>
          <a:xfrm>
            <a:off x="516692" y="89022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</a:rPr>
              <a:t>●友達と　チャット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CD8040-59FC-54AF-A3D3-1DCF2FB303E7}"/>
              </a:ext>
            </a:extLst>
          </p:cNvPr>
          <p:cNvSpPr txBox="1"/>
          <p:nvPr/>
        </p:nvSpPr>
        <p:spPr>
          <a:xfrm>
            <a:off x="336265" y="158372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話したい友達をタップ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してトーク画面へ。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61CF11-6F9F-E9E6-6532-F9E57C27AB92}"/>
              </a:ext>
            </a:extLst>
          </p:cNvPr>
          <p:cNvSpPr txBox="1"/>
          <p:nvPr/>
        </p:nvSpPr>
        <p:spPr>
          <a:xfrm>
            <a:off x="7433731" y="42807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自分のトーク内容</a:t>
            </a:r>
            <a:endParaRPr kumimoji="1" lang="en-US" altLang="ja-JP" sz="1600" b="1" dirty="0">
              <a:solidFill>
                <a:srgbClr val="FF0000"/>
              </a:solidFill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</a:rPr>
              <a:t>が表示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6DF5783-15F6-594B-4FB9-0B45273E9AE7}"/>
              </a:ext>
            </a:extLst>
          </p:cNvPr>
          <p:cNvSpPr txBox="1"/>
          <p:nvPr/>
        </p:nvSpPr>
        <p:spPr>
          <a:xfrm>
            <a:off x="4273285" y="63207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入力欄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4384AA1-6270-3611-57CD-7A895747D9C5}"/>
              </a:ext>
            </a:extLst>
          </p:cNvPr>
          <p:cNvSpPr txBox="1"/>
          <p:nvPr/>
        </p:nvSpPr>
        <p:spPr>
          <a:xfrm>
            <a:off x="250702" y="2777511"/>
            <a:ext cx="41857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・文字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・スタンプ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・写真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・動画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などを送ることができる。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57331-C166-B60C-A4D4-11805ED0ADBD}"/>
              </a:ext>
            </a:extLst>
          </p:cNvPr>
          <p:cNvSpPr txBox="1"/>
          <p:nvPr/>
        </p:nvSpPr>
        <p:spPr>
          <a:xfrm>
            <a:off x="336265" y="5287814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送りたい写真を選択する　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A58E0797-5A8D-CF1D-DBE1-67FA2F8D97C3}"/>
              </a:ext>
            </a:extLst>
          </p:cNvPr>
          <p:cNvSpPr/>
          <p:nvPr/>
        </p:nvSpPr>
        <p:spPr>
          <a:xfrm>
            <a:off x="336265" y="4930393"/>
            <a:ext cx="3506944" cy="1390398"/>
          </a:xfrm>
          <a:prstGeom prst="wedgeRectCallout">
            <a:avLst>
              <a:gd name="adj1" fmla="val 119179"/>
              <a:gd name="adj2" fmla="val -267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61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FDBD6-D343-EDAF-C21F-457B8A746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3BAE781E-EEE8-3076-9636-07F8B78380D3}"/>
              </a:ext>
            </a:extLst>
          </p:cNvPr>
          <p:cNvSpPr txBox="1">
            <a:spLocks/>
          </p:cNvSpPr>
          <p:nvPr/>
        </p:nvSpPr>
        <p:spPr>
          <a:xfrm>
            <a:off x="2081049" y="2739837"/>
            <a:ext cx="5110750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他の相手に転送する</a:t>
            </a:r>
            <a:endParaRPr lang="en-US" altLang="ja-JP" sz="4313" b="1" dirty="0">
              <a:solidFill>
                <a:srgbClr val="4472C4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</p:txBody>
      </p:sp>
    </p:spTree>
    <p:extLst>
      <p:ext uri="{BB962C8B-B14F-4D97-AF65-F5344CB8AC3E}">
        <p14:creationId xmlns:p14="http://schemas.microsoft.com/office/powerpoint/2010/main" val="32872649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</TotalTime>
  <Words>445</Words>
  <Application>Microsoft Office PowerPoint</Application>
  <PresentationFormat>画面に合わせる (4:3)</PresentationFormat>
  <Paragraphs>124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AR P悠々ｺﾞｼｯｸ体E04</vt:lpstr>
      <vt:lpstr>HGP創英角ﾎﾟｯﾌﾟ体</vt:lpstr>
      <vt:lpstr>HGS創英角ﾎﾟｯﾌﾟ体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Windows編　本日の作業の前に</vt:lpstr>
      <vt:lpstr>Windows/スマホ編　本日の作業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496</cp:revision>
  <cp:lastPrinted>2022-01-26T01:57:48Z</cp:lastPrinted>
  <dcterms:created xsi:type="dcterms:W3CDTF">2021-01-28T05:21:31Z</dcterms:created>
  <dcterms:modified xsi:type="dcterms:W3CDTF">2024-02-21T11:34:03Z</dcterms:modified>
</cp:coreProperties>
</file>